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7" r:id="rId2"/>
    <p:sldId id="901" r:id="rId3"/>
    <p:sldId id="929" r:id="rId4"/>
    <p:sldId id="264" r:id="rId5"/>
    <p:sldId id="1019" r:id="rId6"/>
    <p:sldId id="1049" r:id="rId7"/>
    <p:sldId id="1021" r:id="rId8"/>
    <p:sldId id="1080" r:id="rId9"/>
    <p:sldId id="1083" r:id="rId10"/>
    <p:sldId id="1085" r:id="rId11"/>
    <p:sldId id="1022" r:id="rId12"/>
    <p:sldId id="1039" r:id="rId13"/>
    <p:sldId id="1023" r:id="rId14"/>
    <p:sldId id="1026" r:id="rId15"/>
    <p:sldId id="1027" r:id="rId16"/>
    <p:sldId id="1029" r:id="rId17"/>
    <p:sldId id="1030" r:id="rId18"/>
    <p:sldId id="1031" r:id="rId19"/>
    <p:sldId id="1048" r:id="rId20"/>
    <p:sldId id="1086" r:id="rId21"/>
    <p:sldId id="1041" r:id="rId22"/>
    <p:sldId id="1024" r:id="rId23"/>
    <p:sldId id="1036" r:id="rId24"/>
    <p:sldId id="1087" r:id="rId25"/>
    <p:sldId id="1052" r:id="rId26"/>
    <p:sldId id="1059" r:id="rId27"/>
    <p:sldId id="1060" r:id="rId28"/>
    <p:sldId id="1058" r:id="rId29"/>
    <p:sldId id="1061" r:id="rId30"/>
    <p:sldId id="1062" r:id="rId31"/>
    <p:sldId id="1063" r:id="rId32"/>
    <p:sldId id="1064" r:id="rId33"/>
    <p:sldId id="1065" r:id="rId34"/>
    <p:sldId id="1066" r:id="rId35"/>
    <p:sldId id="1067" r:id="rId36"/>
    <p:sldId id="1068" r:id="rId37"/>
    <p:sldId id="1069" r:id="rId38"/>
    <p:sldId id="1045" r:id="rId39"/>
    <p:sldId id="1070" r:id="rId40"/>
    <p:sldId id="1071" r:id="rId41"/>
    <p:sldId id="1072" r:id="rId42"/>
    <p:sldId id="1073" r:id="rId43"/>
    <p:sldId id="1078" r:id="rId44"/>
    <p:sldId id="902" r:id="rId45"/>
    <p:sldId id="1075" r:id="rId46"/>
    <p:sldId id="1074" r:id="rId47"/>
    <p:sldId id="1076" r:id="rId48"/>
    <p:sldId id="1077" r:id="rId49"/>
    <p:sldId id="1091" r:id="rId50"/>
    <p:sldId id="1090" r:id="rId51"/>
    <p:sldId id="1092" r:id="rId52"/>
    <p:sldId id="1088" r:id="rId53"/>
    <p:sldId id="1089" r:id="rId54"/>
    <p:sldId id="1079" r:id="rId55"/>
    <p:sldId id="1057" r:id="rId56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1D781BA-44D7-B593-84F8-FBE73FA4408B}" name="Diana Giselle Castro Urueña" initials="DGCU" userId="Diana Giselle Castro Urueña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isa Fernanda Sanchez Prado" initials="LFSP" lastIdx="1" clrIdx="0">
    <p:extLst>
      <p:ext uri="{19B8F6BF-5375-455C-9EA6-DF929625EA0E}">
        <p15:presenceInfo xmlns:p15="http://schemas.microsoft.com/office/powerpoint/2012/main" userId="S::lsanchezp@invima.gov.co::9d6d4134-d17d-4a6d-8191-f9e06d1c05d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  <a:srgbClr val="003300"/>
    <a:srgbClr val="004A84"/>
    <a:srgbClr val="FF6600"/>
    <a:srgbClr val="000099"/>
    <a:srgbClr val="0191B4"/>
    <a:srgbClr val="33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40" autoAdjust="0"/>
    <p:restoredTop sz="94434" autoAdjust="0"/>
  </p:normalViewPr>
  <p:slideViewPr>
    <p:cSldViewPr snapToGrid="0">
      <p:cViewPr varScale="1">
        <p:scale>
          <a:sx n="65" d="100"/>
          <a:sy n="65" d="100"/>
        </p:scale>
        <p:origin x="894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4" d="100"/>
          <a:sy n="54" d="100"/>
        </p:scale>
        <p:origin x="280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4ADA39-9E8C-44AE-A316-1D3A38BB7A7D}" type="doc">
      <dgm:prSet loTypeId="urn:microsoft.com/office/officeart/2005/8/layout/cycle2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0ED9754-F534-446D-A006-39BD46E63461}">
      <dgm:prSet phldrT="[Texto]" custT="1"/>
      <dgm:spPr>
        <a:solidFill>
          <a:srgbClr val="004A84"/>
        </a:solidFill>
      </dgm:spPr>
      <dgm:t>
        <a:bodyPr/>
        <a:lstStyle/>
        <a:p>
          <a:pPr algn="ctr"/>
          <a:r>
            <a:rPr lang="es-ES" sz="1050" b="1" dirty="0">
              <a:solidFill>
                <a:srgbClr val="FFC000"/>
              </a:solidFill>
              <a:latin typeface="Arial"/>
              <a:cs typeface="Arial"/>
            </a:rPr>
            <a:t>VERDADERA</a:t>
          </a:r>
          <a:r>
            <a:rPr lang="es-ES" sz="1050" b="1" spc="305" dirty="0">
              <a:solidFill>
                <a:srgbClr val="FFC000"/>
              </a:solidFill>
              <a:latin typeface="Arial"/>
              <a:cs typeface="Arial"/>
            </a:rPr>
            <a:t> </a:t>
          </a:r>
          <a:r>
            <a:rPr lang="es-ES" sz="1050" b="1" dirty="0">
              <a:solidFill>
                <a:srgbClr val="FFC000"/>
              </a:solidFill>
              <a:latin typeface="Arial"/>
              <a:cs typeface="Arial"/>
            </a:rPr>
            <a:t>NATURALEZA</a:t>
          </a:r>
          <a:r>
            <a:rPr lang="es-ES" sz="900" spc="305" dirty="0">
              <a:latin typeface="Arial"/>
              <a:cs typeface="Arial"/>
            </a:rPr>
            <a:t> </a:t>
          </a:r>
        </a:p>
        <a:p>
          <a:pPr algn="ctr"/>
          <a:r>
            <a:rPr lang="es-ES" sz="850" dirty="0">
              <a:latin typeface="Arial"/>
              <a:cs typeface="Arial"/>
            </a:rPr>
            <a:t>específico</a:t>
          </a:r>
          <a:r>
            <a:rPr lang="es-ES" sz="850" spc="305" dirty="0">
              <a:latin typeface="Arial"/>
              <a:cs typeface="Arial"/>
            </a:rPr>
            <a:t> </a:t>
          </a:r>
          <a:r>
            <a:rPr lang="es-ES" sz="850" spc="10" dirty="0">
              <a:latin typeface="Arial"/>
              <a:cs typeface="Arial"/>
            </a:rPr>
            <a:t>no </a:t>
          </a:r>
          <a:r>
            <a:rPr lang="es-ES" sz="850" spc="-5" dirty="0">
              <a:latin typeface="Arial"/>
              <a:cs typeface="Arial"/>
            </a:rPr>
            <a:t>genérico,</a:t>
          </a:r>
          <a:endParaRPr lang="es-ES" sz="850" dirty="0">
            <a:latin typeface="Arial"/>
            <a:cs typeface="Arial"/>
          </a:endParaRPr>
        </a:p>
        <a:p>
          <a:pPr algn="ctr"/>
          <a:r>
            <a:rPr lang="es-ES" sz="900" spc="-5" dirty="0">
              <a:latin typeface="Arial"/>
              <a:cs typeface="Arial"/>
            </a:rPr>
            <a:t>acorde </a:t>
          </a:r>
          <a:r>
            <a:rPr lang="es-ES" sz="900" spc="5" dirty="0">
              <a:latin typeface="Arial"/>
              <a:cs typeface="Arial"/>
            </a:rPr>
            <a:t>a </a:t>
          </a:r>
          <a:r>
            <a:rPr lang="es-ES" sz="900" spc="-5" dirty="0">
              <a:latin typeface="Arial"/>
              <a:cs typeface="Arial"/>
            </a:rPr>
            <a:t>establecido en  # 5.1 Res. </a:t>
          </a:r>
          <a:r>
            <a:rPr lang="es-ES" sz="900" spc="-10" dirty="0">
              <a:latin typeface="Arial"/>
              <a:cs typeface="Arial"/>
            </a:rPr>
            <a:t>5109 / 2005</a:t>
          </a:r>
          <a:endParaRPr lang="es-ES" sz="900" dirty="0"/>
        </a:p>
      </dgm:t>
    </dgm:pt>
    <dgm:pt modelId="{DE6A7CD0-4769-4ABE-9BCD-50FC0C52535D}" type="parTrans" cxnId="{A28DE3FC-A7BD-434D-A179-58CFD26BE04E}">
      <dgm:prSet/>
      <dgm:spPr/>
      <dgm:t>
        <a:bodyPr/>
        <a:lstStyle/>
        <a:p>
          <a:endParaRPr lang="es-ES"/>
        </a:p>
      </dgm:t>
    </dgm:pt>
    <dgm:pt modelId="{81149B92-B396-4322-9100-295F68E948CE}" type="sibTrans" cxnId="{A28DE3FC-A7BD-434D-A179-58CFD26BE04E}">
      <dgm:prSet/>
      <dgm:spPr/>
      <dgm:t>
        <a:bodyPr/>
        <a:lstStyle/>
        <a:p>
          <a:endParaRPr lang="es-ES"/>
        </a:p>
      </dgm:t>
    </dgm:pt>
    <dgm:pt modelId="{FFD83DF4-6613-4478-A5B8-BE83D1D3E3A2}">
      <dgm:prSet phldrT="[Texto]" custT="1"/>
      <dgm:spPr>
        <a:solidFill>
          <a:srgbClr val="004A84"/>
        </a:solidFill>
      </dgm:spPr>
      <dgm:t>
        <a:bodyPr/>
        <a:lstStyle/>
        <a:p>
          <a:r>
            <a:rPr lang="es-ES" sz="1100" b="1" spc="-5" dirty="0">
              <a:solidFill>
                <a:srgbClr val="FFC000"/>
              </a:solidFill>
              <a:latin typeface="Arial"/>
              <a:cs typeface="Arial"/>
            </a:rPr>
            <a:t>NORMATIVIDAD</a:t>
          </a:r>
          <a:r>
            <a:rPr lang="es-ES" sz="1100" b="1" spc="204" dirty="0">
              <a:solidFill>
                <a:srgbClr val="FFC000"/>
              </a:solidFill>
              <a:latin typeface="Arial"/>
              <a:cs typeface="Arial"/>
            </a:rPr>
            <a:t> </a:t>
          </a:r>
          <a:r>
            <a:rPr lang="es-ES" sz="1100" b="1" spc="-5" dirty="0">
              <a:solidFill>
                <a:srgbClr val="FFC000"/>
              </a:solidFill>
              <a:latin typeface="Arial"/>
              <a:cs typeface="Arial"/>
            </a:rPr>
            <a:t>ESPECÍFICA</a:t>
          </a:r>
          <a:endParaRPr lang="es-ES" sz="1100" b="1" dirty="0">
            <a:solidFill>
              <a:srgbClr val="FFC000"/>
            </a:solidFill>
          </a:endParaRPr>
        </a:p>
      </dgm:t>
    </dgm:pt>
    <dgm:pt modelId="{91E13DF3-8A51-435E-B9EC-E591815F10FF}" type="parTrans" cxnId="{547ED124-7640-4801-A503-D480833F28A2}">
      <dgm:prSet/>
      <dgm:spPr/>
      <dgm:t>
        <a:bodyPr/>
        <a:lstStyle/>
        <a:p>
          <a:endParaRPr lang="es-ES"/>
        </a:p>
      </dgm:t>
    </dgm:pt>
    <dgm:pt modelId="{655E3413-B73D-44B7-98B7-32B13BE0644B}" type="sibTrans" cxnId="{547ED124-7640-4801-A503-D480833F28A2}">
      <dgm:prSet/>
      <dgm:spPr/>
      <dgm:t>
        <a:bodyPr/>
        <a:lstStyle/>
        <a:p>
          <a:endParaRPr lang="es-ES"/>
        </a:p>
      </dgm:t>
    </dgm:pt>
    <dgm:pt modelId="{143A1BD3-97D0-46A0-B81F-907DEE0C0E9C}">
      <dgm:prSet phldrT="[Texto]" custT="1"/>
      <dgm:spPr>
        <a:solidFill>
          <a:srgbClr val="004A84"/>
        </a:solidFill>
      </dgm:spPr>
      <dgm:t>
        <a:bodyPr/>
        <a:lstStyle/>
        <a:p>
          <a:r>
            <a:rPr lang="es-ES" sz="1050" b="1" spc="-5" dirty="0">
              <a:solidFill>
                <a:srgbClr val="FFC000"/>
              </a:solidFill>
              <a:latin typeface="Arial"/>
              <a:cs typeface="Arial"/>
            </a:rPr>
            <a:t>DECLARACIONES </a:t>
          </a:r>
          <a:r>
            <a:rPr lang="es-ES" sz="1050" b="1" dirty="0">
              <a:solidFill>
                <a:srgbClr val="FFC000"/>
              </a:solidFill>
              <a:latin typeface="Arial"/>
              <a:cs typeface="Arial"/>
            </a:rPr>
            <a:t>NUTRICIONALES</a:t>
          </a:r>
          <a:r>
            <a:rPr lang="es-ES" sz="900" dirty="0">
              <a:latin typeface="Arial"/>
              <a:cs typeface="Arial"/>
            </a:rPr>
            <a:t> </a:t>
          </a:r>
          <a:endParaRPr lang="es-ES" sz="900" dirty="0"/>
        </a:p>
      </dgm:t>
    </dgm:pt>
    <dgm:pt modelId="{33A02E7C-E266-4B1F-B781-9D1299FC0A8B}" type="parTrans" cxnId="{22B1A03B-7623-404F-A60C-19542F80B07F}">
      <dgm:prSet/>
      <dgm:spPr/>
      <dgm:t>
        <a:bodyPr/>
        <a:lstStyle/>
        <a:p>
          <a:endParaRPr lang="es-ES"/>
        </a:p>
      </dgm:t>
    </dgm:pt>
    <dgm:pt modelId="{4FF771A3-C966-4610-849A-D95A111E3316}" type="sibTrans" cxnId="{22B1A03B-7623-404F-A60C-19542F80B07F}">
      <dgm:prSet/>
      <dgm:spPr/>
      <dgm:t>
        <a:bodyPr/>
        <a:lstStyle/>
        <a:p>
          <a:endParaRPr lang="es-ES"/>
        </a:p>
      </dgm:t>
    </dgm:pt>
    <dgm:pt modelId="{9244164F-3D67-4C29-8F09-17D045634017}">
      <dgm:prSet phldrT="[Texto]" custT="1"/>
      <dgm:spPr>
        <a:solidFill>
          <a:srgbClr val="004A84"/>
        </a:solidFill>
      </dgm:spPr>
      <dgm:t>
        <a:bodyPr/>
        <a:lstStyle/>
        <a:p>
          <a:r>
            <a:rPr lang="es-ES" sz="1050" b="1" dirty="0">
              <a:solidFill>
                <a:srgbClr val="FFC000"/>
              </a:solidFill>
              <a:latin typeface="Arial"/>
              <a:cs typeface="Arial"/>
            </a:rPr>
            <a:t>NOMBRE </a:t>
          </a:r>
          <a:r>
            <a:rPr lang="es-ES" sz="1050" b="1" spc="-5" dirty="0">
              <a:solidFill>
                <a:srgbClr val="FFC000"/>
              </a:solidFill>
              <a:latin typeface="Arial"/>
              <a:cs typeface="Arial"/>
            </a:rPr>
            <a:t>DE FANTASÍA</a:t>
          </a:r>
          <a:endParaRPr lang="es-ES" sz="1050" b="1" dirty="0">
            <a:solidFill>
              <a:srgbClr val="FFC000"/>
            </a:solidFill>
          </a:endParaRPr>
        </a:p>
      </dgm:t>
    </dgm:pt>
    <dgm:pt modelId="{5D1A59E2-B7FE-4DB5-A68E-87EBA0D80B6E}" type="parTrans" cxnId="{DC0E864A-E4C4-4CFB-9E12-7FF935D0AD5A}">
      <dgm:prSet/>
      <dgm:spPr/>
      <dgm:t>
        <a:bodyPr/>
        <a:lstStyle/>
        <a:p>
          <a:endParaRPr lang="es-ES"/>
        </a:p>
      </dgm:t>
    </dgm:pt>
    <dgm:pt modelId="{992DFABC-B630-4572-B7CB-D5B449453256}" type="sibTrans" cxnId="{DC0E864A-E4C4-4CFB-9E12-7FF935D0AD5A}">
      <dgm:prSet/>
      <dgm:spPr/>
      <dgm:t>
        <a:bodyPr/>
        <a:lstStyle/>
        <a:p>
          <a:endParaRPr lang="es-ES"/>
        </a:p>
      </dgm:t>
    </dgm:pt>
    <dgm:pt modelId="{D4274DEA-5B0B-4DEC-B170-D65298C38F34}" type="pres">
      <dgm:prSet presAssocID="{824ADA39-9E8C-44AE-A316-1D3A38BB7A7D}" presName="cycle" presStyleCnt="0">
        <dgm:presLayoutVars>
          <dgm:dir/>
          <dgm:resizeHandles val="exact"/>
        </dgm:presLayoutVars>
      </dgm:prSet>
      <dgm:spPr/>
    </dgm:pt>
    <dgm:pt modelId="{11587A10-EAFD-4297-9FBD-8EA03886B6C5}" type="pres">
      <dgm:prSet presAssocID="{30ED9754-F534-446D-A006-39BD46E63461}" presName="node" presStyleLbl="node1" presStyleIdx="0" presStyleCnt="4" custScaleX="100703" custRadScaleRad="95583" custRadScaleInc="9576">
        <dgm:presLayoutVars>
          <dgm:bulletEnabled val="1"/>
        </dgm:presLayoutVars>
      </dgm:prSet>
      <dgm:spPr/>
    </dgm:pt>
    <dgm:pt modelId="{E5346393-66CB-4D81-A0B3-57622A3E672C}" type="pres">
      <dgm:prSet presAssocID="{81149B92-B396-4322-9100-295F68E948CE}" presName="sibTrans" presStyleLbl="sibTrans2D1" presStyleIdx="0" presStyleCnt="4"/>
      <dgm:spPr/>
    </dgm:pt>
    <dgm:pt modelId="{6232C420-8849-4864-8C5A-DFD2DA97D283}" type="pres">
      <dgm:prSet presAssocID="{81149B92-B396-4322-9100-295F68E948CE}" presName="connectorText" presStyleLbl="sibTrans2D1" presStyleIdx="0" presStyleCnt="4"/>
      <dgm:spPr/>
    </dgm:pt>
    <dgm:pt modelId="{EBCA2AF7-45B7-41A5-85D8-59C7AFC3F590}" type="pres">
      <dgm:prSet presAssocID="{FFD83DF4-6613-4478-A5B8-BE83D1D3E3A2}" presName="node" presStyleLbl="node1" presStyleIdx="1" presStyleCnt="4" custRadScaleRad="98204" custRadScaleInc="0">
        <dgm:presLayoutVars>
          <dgm:bulletEnabled val="1"/>
        </dgm:presLayoutVars>
      </dgm:prSet>
      <dgm:spPr/>
    </dgm:pt>
    <dgm:pt modelId="{AEB3867D-09B3-412D-BB90-CC53EAB5877A}" type="pres">
      <dgm:prSet presAssocID="{655E3413-B73D-44B7-98B7-32B13BE0644B}" presName="sibTrans" presStyleLbl="sibTrans2D1" presStyleIdx="1" presStyleCnt="4"/>
      <dgm:spPr/>
    </dgm:pt>
    <dgm:pt modelId="{6A749D64-653B-46E9-AA4A-EEA29C13B770}" type="pres">
      <dgm:prSet presAssocID="{655E3413-B73D-44B7-98B7-32B13BE0644B}" presName="connectorText" presStyleLbl="sibTrans2D1" presStyleIdx="1" presStyleCnt="4"/>
      <dgm:spPr/>
    </dgm:pt>
    <dgm:pt modelId="{F3E1E6AC-9FDB-48EB-9325-B1E92AE3430F}" type="pres">
      <dgm:prSet presAssocID="{143A1BD3-97D0-46A0-B81F-907DEE0C0E9C}" presName="node" presStyleLbl="node1" presStyleIdx="2" presStyleCnt="4">
        <dgm:presLayoutVars>
          <dgm:bulletEnabled val="1"/>
        </dgm:presLayoutVars>
      </dgm:prSet>
      <dgm:spPr/>
    </dgm:pt>
    <dgm:pt modelId="{72804C7D-48E4-4079-A27E-DB1C6900E259}" type="pres">
      <dgm:prSet presAssocID="{4FF771A3-C966-4610-849A-D95A111E3316}" presName="sibTrans" presStyleLbl="sibTrans2D1" presStyleIdx="2" presStyleCnt="4"/>
      <dgm:spPr/>
    </dgm:pt>
    <dgm:pt modelId="{422251D1-D921-499D-A8DE-8448BD023612}" type="pres">
      <dgm:prSet presAssocID="{4FF771A3-C966-4610-849A-D95A111E3316}" presName="connectorText" presStyleLbl="sibTrans2D1" presStyleIdx="2" presStyleCnt="4"/>
      <dgm:spPr/>
    </dgm:pt>
    <dgm:pt modelId="{D12A5E8B-9724-4AB2-B43C-8B2E456B3755}" type="pres">
      <dgm:prSet presAssocID="{9244164F-3D67-4C29-8F09-17D045634017}" presName="node" presStyleLbl="node1" presStyleIdx="3" presStyleCnt="4">
        <dgm:presLayoutVars>
          <dgm:bulletEnabled val="1"/>
        </dgm:presLayoutVars>
      </dgm:prSet>
      <dgm:spPr/>
    </dgm:pt>
    <dgm:pt modelId="{F7555B1D-B6EB-495D-983F-9A4CC10831B5}" type="pres">
      <dgm:prSet presAssocID="{992DFABC-B630-4572-B7CB-D5B449453256}" presName="sibTrans" presStyleLbl="sibTrans2D1" presStyleIdx="3" presStyleCnt="4"/>
      <dgm:spPr/>
    </dgm:pt>
    <dgm:pt modelId="{32CF1CC4-EBDE-4011-95DE-BC7AEF4D8FA3}" type="pres">
      <dgm:prSet presAssocID="{992DFABC-B630-4572-B7CB-D5B449453256}" presName="connectorText" presStyleLbl="sibTrans2D1" presStyleIdx="3" presStyleCnt="4"/>
      <dgm:spPr/>
    </dgm:pt>
  </dgm:ptLst>
  <dgm:cxnLst>
    <dgm:cxn modelId="{9BAFCC0C-404D-4075-BACC-DD2490AFDAD6}" type="presOf" srcId="{9244164F-3D67-4C29-8F09-17D045634017}" destId="{D12A5E8B-9724-4AB2-B43C-8B2E456B3755}" srcOrd="0" destOrd="0" presId="urn:microsoft.com/office/officeart/2005/8/layout/cycle2"/>
    <dgm:cxn modelId="{22666E0D-87E6-43AA-9209-763102970C76}" type="presOf" srcId="{4FF771A3-C966-4610-849A-D95A111E3316}" destId="{72804C7D-48E4-4079-A27E-DB1C6900E259}" srcOrd="0" destOrd="0" presId="urn:microsoft.com/office/officeart/2005/8/layout/cycle2"/>
    <dgm:cxn modelId="{547ED124-7640-4801-A503-D480833F28A2}" srcId="{824ADA39-9E8C-44AE-A316-1D3A38BB7A7D}" destId="{FFD83DF4-6613-4478-A5B8-BE83D1D3E3A2}" srcOrd="1" destOrd="0" parTransId="{91E13DF3-8A51-435E-B9EC-E591815F10FF}" sibTransId="{655E3413-B73D-44B7-98B7-32B13BE0644B}"/>
    <dgm:cxn modelId="{45B2B628-C2E4-49FE-B33E-D056FCE6244A}" type="presOf" srcId="{992DFABC-B630-4572-B7CB-D5B449453256}" destId="{F7555B1D-B6EB-495D-983F-9A4CC10831B5}" srcOrd="0" destOrd="0" presId="urn:microsoft.com/office/officeart/2005/8/layout/cycle2"/>
    <dgm:cxn modelId="{22B1A03B-7623-404F-A60C-19542F80B07F}" srcId="{824ADA39-9E8C-44AE-A316-1D3A38BB7A7D}" destId="{143A1BD3-97D0-46A0-B81F-907DEE0C0E9C}" srcOrd="2" destOrd="0" parTransId="{33A02E7C-E266-4B1F-B781-9D1299FC0A8B}" sibTransId="{4FF771A3-C966-4610-849A-D95A111E3316}"/>
    <dgm:cxn modelId="{CC817C41-7DAB-44BD-9A68-BE8FBEC10A23}" type="presOf" srcId="{655E3413-B73D-44B7-98B7-32B13BE0644B}" destId="{6A749D64-653B-46E9-AA4A-EEA29C13B770}" srcOrd="1" destOrd="0" presId="urn:microsoft.com/office/officeart/2005/8/layout/cycle2"/>
    <dgm:cxn modelId="{E3351C45-A457-48F9-BD00-FB1FE0589877}" type="presOf" srcId="{143A1BD3-97D0-46A0-B81F-907DEE0C0E9C}" destId="{F3E1E6AC-9FDB-48EB-9325-B1E92AE3430F}" srcOrd="0" destOrd="0" presId="urn:microsoft.com/office/officeart/2005/8/layout/cycle2"/>
    <dgm:cxn modelId="{E48CF565-1460-40CD-90D5-D965A79278DE}" type="presOf" srcId="{FFD83DF4-6613-4478-A5B8-BE83D1D3E3A2}" destId="{EBCA2AF7-45B7-41A5-85D8-59C7AFC3F590}" srcOrd="0" destOrd="0" presId="urn:microsoft.com/office/officeart/2005/8/layout/cycle2"/>
    <dgm:cxn modelId="{DC0E864A-E4C4-4CFB-9E12-7FF935D0AD5A}" srcId="{824ADA39-9E8C-44AE-A316-1D3A38BB7A7D}" destId="{9244164F-3D67-4C29-8F09-17D045634017}" srcOrd="3" destOrd="0" parTransId="{5D1A59E2-B7FE-4DB5-A68E-87EBA0D80B6E}" sibTransId="{992DFABC-B630-4572-B7CB-D5B449453256}"/>
    <dgm:cxn modelId="{05BCA577-927B-4A8E-9CE3-49E92E1392F2}" type="presOf" srcId="{81149B92-B396-4322-9100-295F68E948CE}" destId="{6232C420-8849-4864-8C5A-DFD2DA97D283}" srcOrd="1" destOrd="0" presId="urn:microsoft.com/office/officeart/2005/8/layout/cycle2"/>
    <dgm:cxn modelId="{F2ED9390-288F-4E22-A42B-EB11F141184B}" type="presOf" srcId="{992DFABC-B630-4572-B7CB-D5B449453256}" destId="{32CF1CC4-EBDE-4011-95DE-BC7AEF4D8FA3}" srcOrd="1" destOrd="0" presId="urn:microsoft.com/office/officeart/2005/8/layout/cycle2"/>
    <dgm:cxn modelId="{1BC72DAC-BE34-44D7-AA0D-1B4BAF4C25DE}" type="presOf" srcId="{4FF771A3-C966-4610-849A-D95A111E3316}" destId="{422251D1-D921-499D-A8DE-8448BD023612}" srcOrd="1" destOrd="0" presId="urn:microsoft.com/office/officeart/2005/8/layout/cycle2"/>
    <dgm:cxn modelId="{09B073C2-8907-4CE8-AA18-4D579784DEE8}" type="presOf" srcId="{655E3413-B73D-44B7-98B7-32B13BE0644B}" destId="{AEB3867D-09B3-412D-BB90-CC53EAB5877A}" srcOrd="0" destOrd="0" presId="urn:microsoft.com/office/officeart/2005/8/layout/cycle2"/>
    <dgm:cxn modelId="{0824B0D4-E079-4BC8-905B-607B15447FF4}" type="presOf" srcId="{824ADA39-9E8C-44AE-A316-1D3A38BB7A7D}" destId="{D4274DEA-5B0B-4DEC-B170-D65298C38F34}" srcOrd="0" destOrd="0" presId="urn:microsoft.com/office/officeart/2005/8/layout/cycle2"/>
    <dgm:cxn modelId="{26AB77D8-2F1A-47E0-9297-EBCA0EEBC1D5}" type="presOf" srcId="{81149B92-B396-4322-9100-295F68E948CE}" destId="{E5346393-66CB-4D81-A0B3-57622A3E672C}" srcOrd="0" destOrd="0" presId="urn:microsoft.com/office/officeart/2005/8/layout/cycle2"/>
    <dgm:cxn modelId="{0E52B2EE-BC2A-4977-816D-037AD6E66A5E}" type="presOf" srcId="{30ED9754-F534-446D-A006-39BD46E63461}" destId="{11587A10-EAFD-4297-9FBD-8EA03886B6C5}" srcOrd="0" destOrd="0" presId="urn:microsoft.com/office/officeart/2005/8/layout/cycle2"/>
    <dgm:cxn modelId="{A28DE3FC-A7BD-434D-A179-58CFD26BE04E}" srcId="{824ADA39-9E8C-44AE-A316-1D3A38BB7A7D}" destId="{30ED9754-F534-446D-A006-39BD46E63461}" srcOrd="0" destOrd="0" parTransId="{DE6A7CD0-4769-4ABE-9BCD-50FC0C52535D}" sibTransId="{81149B92-B396-4322-9100-295F68E948CE}"/>
    <dgm:cxn modelId="{01354F21-CE9A-4ABB-921D-1FB75A046083}" type="presParOf" srcId="{D4274DEA-5B0B-4DEC-B170-D65298C38F34}" destId="{11587A10-EAFD-4297-9FBD-8EA03886B6C5}" srcOrd="0" destOrd="0" presId="urn:microsoft.com/office/officeart/2005/8/layout/cycle2"/>
    <dgm:cxn modelId="{67A0680F-B6EE-4B0C-93F0-97440B180C24}" type="presParOf" srcId="{D4274DEA-5B0B-4DEC-B170-D65298C38F34}" destId="{E5346393-66CB-4D81-A0B3-57622A3E672C}" srcOrd="1" destOrd="0" presId="urn:microsoft.com/office/officeart/2005/8/layout/cycle2"/>
    <dgm:cxn modelId="{DD16C3CE-10C9-4464-B01F-48D1A5F9066B}" type="presParOf" srcId="{E5346393-66CB-4D81-A0B3-57622A3E672C}" destId="{6232C420-8849-4864-8C5A-DFD2DA97D283}" srcOrd="0" destOrd="0" presId="urn:microsoft.com/office/officeart/2005/8/layout/cycle2"/>
    <dgm:cxn modelId="{92822E90-69E8-44B3-BFA4-6C8DC36EF116}" type="presParOf" srcId="{D4274DEA-5B0B-4DEC-B170-D65298C38F34}" destId="{EBCA2AF7-45B7-41A5-85D8-59C7AFC3F590}" srcOrd="2" destOrd="0" presId="urn:microsoft.com/office/officeart/2005/8/layout/cycle2"/>
    <dgm:cxn modelId="{7A9E3948-0B98-4021-B95A-D333E04BB052}" type="presParOf" srcId="{D4274DEA-5B0B-4DEC-B170-D65298C38F34}" destId="{AEB3867D-09B3-412D-BB90-CC53EAB5877A}" srcOrd="3" destOrd="0" presId="urn:microsoft.com/office/officeart/2005/8/layout/cycle2"/>
    <dgm:cxn modelId="{B09EAD3B-DDA9-4DA6-9A90-253CF2A01041}" type="presParOf" srcId="{AEB3867D-09B3-412D-BB90-CC53EAB5877A}" destId="{6A749D64-653B-46E9-AA4A-EEA29C13B770}" srcOrd="0" destOrd="0" presId="urn:microsoft.com/office/officeart/2005/8/layout/cycle2"/>
    <dgm:cxn modelId="{1C6646A6-DA98-4A32-9F77-EFD267BEB4E8}" type="presParOf" srcId="{D4274DEA-5B0B-4DEC-B170-D65298C38F34}" destId="{F3E1E6AC-9FDB-48EB-9325-B1E92AE3430F}" srcOrd="4" destOrd="0" presId="urn:microsoft.com/office/officeart/2005/8/layout/cycle2"/>
    <dgm:cxn modelId="{B32782CE-46DF-43DA-B92F-8FBBDCA672EF}" type="presParOf" srcId="{D4274DEA-5B0B-4DEC-B170-D65298C38F34}" destId="{72804C7D-48E4-4079-A27E-DB1C6900E259}" srcOrd="5" destOrd="0" presId="urn:microsoft.com/office/officeart/2005/8/layout/cycle2"/>
    <dgm:cxn modelId="{3F4FAE3D-7618-4555-8B9D-D65A2B8C0940}" type="presParOf" srcId="{72804C7D-48E4-4079-A27E-DB1C6900E259}" destId="{422251D1-D921-499D-A8DE-8448BD023612}" srcOrd="0" destOrd="0" presId="urn:microsoft.com/office/officeart/2005/8/layout/cycle2"/>
    <dgm:cxn modelId="{B24F5B62-CFBF-4A8C-911B-653426F3A401}" type="presParOf" srcId="{D4274DEA-5B0B-4DEC-B170-D65298C38F34}" destId="{D12A5E8B-9724-4AB2-B43C-8B2E456B3755}" srcOrd="6" destOrd="0" presId="urn:microsoft.com/office/officeart/2005/8/layout/cycle2"/>
    <dgm:cxn modelId="{34DFB698-DC4A-4EB5-97B6-4A638C339F49}" type="presParOf" srcId="{D4274DEA-5B0B-4DEC-B170-D65298C38F34}" destId="{F7555B1D-B6EB-495D-983F-9A4CC10831B5}" srcOrd="7" destOrd="0" presId="urn:microsoft.com/office/officeart/2005/8/layout/cycle2"/>
    <dgm:cxn modelId="{BF458A5D-7321-4EB8-AB22-62AA9F4BEDAF}" type="presParOf" srcId="{F7555B1D-B6EB-495D-983F-9A4CC10831B5}" destId="{32CF1CC4-EBDE-4011-95DE-BC7AEF4D8FA3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587A10-EAFD-4297-9FBD-8EA03886B6C5}">
      <dsp:nvSpPr>
        <dsp:cNvPr id="0" name=""/>
        <dsp:cNvSpPr/>
      </dsp:nvSpPr>
      <dsp:spPr>
        <a:xfrm>
          <a:off x="3322932" y="87720"/>
          <a:ext cx="1746536" cy="1734343"/>
        </a:xfrm>
        <a:prstGeom prst="ellipse">
          <a:avLst/>
        </a:prstGeom>
        <a:solidFill>
          <a:srgbClr val="004A84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b="1" kern="1200" dirty="0">
              <a:solidFill>
                <a:srgbClr val="FFC000"/>
              </a:solidFill>
              <a:latin typeface="Arial"/>
              <a:cs typeface="Arial"/>
            </a:rPr>
            <a:t>VERDADERA</a:t>
          </a:r>
          <a:r>
            <a:rPr lang="es-ES" sz="1050" b="1" kern="1200" spc="305" dirty="0">
              <a:solidFill>
                <a:srgbClr val="FFC000"/>
              </a:solidFill>
              <a:latin typeface="Arial"/>
              <a:cs typeface="Arial"/>
            </a:rPr>
            <a:t> </a:t>
          </a:r>
          <a:r>
            <a:rPr lang="es-ES" sz="1050" b="1" kern="1200" dirty="0">
              <a:solidFill>
                <a:srgbClr val="FFC000"/>
              </a:solidFill>
              <a:latin typeface="Arial"/>
              <a:cs typeface="Arial"/>
            </a:rPr>
            <a:t>NATURALEZA</a:t>
          </a:r>
          <a:r>
            <a:rPr lang="es-ES" sz="900" kern="1200" spc="305" dirty="0">
              <a:latin typeface="Arial"/>
              <a:cs typeface="Arial"/>
            </a:rPr>
            <a:t> 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50" kern="1200" dirty="0">
              <a:latin typeface="Arial"/>
              <a:cs typeface="Arial"/>
            </a:rPr>
            <a:t>específico</a:t>
          </a:r>
          <a:r>
            <a:rPr lang="es-ES" sz="850" kern="1200" spc="305" dirty="0">
              <a:latin typeface="Arial"/>
              <a:cs typeface="Arial"/>
            </a:rPr>
            <a:t> </a:t>
          </a:r>
          <a:r>
            <a:rPr lang="es-ES" sz="850" kern="1200" spc="10" dirty="0">
              <a:latin typeface="Arial"/>
              <a:cs typeface="Arial"/>
            </a:rPr>
            <a:t>no </a:t>
          </a:r>
          <a:r>
            <a:rPr lang="es-ES" sz="850" kern="1200" spc="-5" dirty="0">
              <a:latin typeface="Arial"/>
              <a:cs typeface="Arial"/>
            </a:rPr>
            <a:t>genérico,</a:t>
          </a:r>
          <a:endParaRPr lang="es-ES" sz="850" kern="1200" dirty="0">
            <a:latin typeface="Arial"/>
            <a:cs typeface="Arial"/>
          </a:endParaRP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spc="-5" dirty="0">
              <a:latin typeface="Arial"/>
              <a:cs typeface="Arial"/>
            </a:rPr>
            <a:t>acorde </a:t>
          </a:r>
          <a:r>
            <a:rPr lang="es-ES" sz="900" kern="1200" spc="5" dirty="0">
              <a:latin typeface="Arial"/>
              <a:cs typeface="Arial"/>
            </a:rPr>
            <a:t>a </a:t>
          </a:r>
          <a:r>
            <a:rPr lang="es-ES" sz="900" kern="1200" spc="-5" dirty="0">
              <a:latin typeface="Arial"/>
              <a:cs typeface="Arial"/>
            </a:rPr>
            <a:t>establecido en  # 5.1 Res. </a:t>
          </a:r>
          <a:r>
            <a:rPr lang="es-ES" sz="900" kern="1200" spc="-10" dirty="0">
              <a:latin typeface="Arial"/>
              <a:cs typeface="Arial"/>
            </a:rPr>
            <a:t>5109 / 2005</a:t>
          </a:r>
          <a:endParaRPr lang="es-ES" sz="900" kern="1200" dirty="0"/>
        </a:p>
      </dsp:txBody>
      <dsp:txXfrm>
        <a:off x="3578706" y="341709"/>
        <a:ext cx="1234988" cy="1226365"/>
      </dsp:txXfrm>
    </dsp:sp>
    <dsp:sp modelId="{E5346393-66CB-4D81-A0B3-57622A3E672C}">
      <dsp:nvSpPr>
        <dsp:cNvPr id="0" name=""/>
        <dsp:cNvSpPr/>
      </dsp:nvSpPr>
      <dsp:spPr>
        <a:xfrm rot="2779148">
          <a:off x="4845284" y="1533017"/>
          <a:ext cx="365018" cy="5853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500" kern="1200"/>
        </a:p>
      </dsp:txBody>
      <dsp:txXfrm>
        <a:off x="4862222" y="1610488"/>
        <a:ext cx="255513" cy="351205"/>
      </dsp:txXfrm>
    </dsp:sp>
    <dsp:sp modelId="{EBCA2AF7-45B7-41A5-85D8-59C7AFC3F590}">
      <dsp:nvSpPr>
        <dsp:cNvPr id="0" name=""/>
        <dsp:cNvSpPr/>
      </dsp:nvSpPr>
      <dsp:spPr>
        <a:xfrm>
          <a:off x="5004488" y="1842161"/>
          <a:ext cx="1734343" cy="1734343"/>
        </a:xfrm>
        <a:prstGeom prst="ellipse">
          <a:avLst/>
        </a:prstGeom>
        <a:solidFill>
          <a:srgbClr val="004A84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spc="-5" dirty="0">
              <a:solidFill>
                <a:srgbClr val="FFC000"/>
              </a:solidFill>
              <a:latin typeface="Arial"/>
              <a:cs typeface="Arial"/>
            </a:rPr>
            <a:t>NORMATIVIDAD</a:t>
          </a:r>
          <a:r>
            <a:rPr lang="es-ES" sz="1100" b="1" kern="1200" spc="204" dirty="0">
              <a:solidFill>
                <a:srgbClr val="FFC000"/>
              </a:solidFill>
              <a:latin typeface="Arial"/>
              <a:cs typeface="Arial"/>
            </a:rPr>
            <a:t> </a:t>
          </a:r>
          <a:r>
            <a:rPr lang="es-ES" sz="1100" b="1" kern="1200" spc="-5" dirty="0">
              <a:solidFill>
                <a:srgbClr val="FFC000"/>
              </a:solidFill>
              <a:latin typeface="Arial"/>
              <a:cs typeface="Arial"/>
            </a:rPr>
            <a:t>ESPECÍFICA</a:t>
          </a:r>
          <a:endParaRPr lang="es-ES" sz="1100" b="1" kern="1200" dirty="0">
            <a:solidFill>
              <a:srgbClr val="FFC000"/>
            </a:solidFill>
          </a:endParaRPr>
        </a:p>
      </dsp:txBody>
      <dsp:txXfrm>
        <a:off x="5258477" y="2096150"/>
        <a:ext cx="1226365" cy="1226365"/>
      </dsp:txXfrm>
    </dsp:sp>
    <dsp:sp modelId="{AEB3867D-09B3-412D-BB90-CC53EAB5877A}">
      <dsp:nvSpPr>
        <dsp:cNvPr id="0" name=""/>
        <dsp:cNvSpPr/>
      </dsp:nvSpPr>
      <dsp:spPr>
        <a:xfrm rot="8068850">
          <a:off x="4752644" y="3327973"/>
          <a:ext cx="448144" cy="5853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500" kern="1200"/>
        </a:p>
      </dsp:txBody>
      <dsp:txXfrm rot="10800000">
        <a:off x="4866966" y="3397079"/>
        <a:ext cx="313701" cy="351205"/>
      </dsp:txXfrm>
    </dsp:sp>
    <dsp:sp modelId="{F3E1E6AC-9FDB-48EB-9325-B1E92AE3430F}">
      <dsp:nvSpPr>
        <dsp:cNvPr id="0" name=""/>
        <dsp:cNvSpPr/>
      </dsp:nvSpPr>
      <dsp:spPr>
        <a:xfrm>
          <a:off x="3196828" y="3682880"/>
          <a:ext cx="1734343" cy="1734343"/>
        </a:xfrm>
        <a:prstGeom prst="ellipse">
          <a:avLst/>
        </a:prstGeom>
        <a:solidFill>
          <a:srgbClr val="004A84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b="1" kern="1200" spc="-5" dirty="0">
              <a:solidFill>
                <a:srgbClr val="FFC000"/>
              </a:solidFill>
              <a:latin typeface="Arial"/>
              <a:cs typeface="Arial"/>
            </a:rPr>
            <a:t>DECLARACIONES </a:t>
          </a:r>
          <a:r>
            <a:rPr lang="es-ES" sz="1050" b="1" kern="1200" dirty="0">
              <a:solidFill>
                <a:srgbClr val="FFC000"/>
              </a:solidFill>
              <a:latin typeface="Arial"/>
              <a:cs typeface="Arial"/>
            </a:rPr>
            <a:t>NUTRICIONALES</a:t>
          </a:r>
          <a:r>
            <a:rPr lang="es-ES" sz="900" kern="1200" dirty="0">
              <a:latin typeface="Arial"/>
              <a:cs typeface="Arial"/>
            </a:rPr>
            <a:t> </a:t>
          </a:r>
          <a:endParaRPr lang="es-ES" sz="900" kern="1200" dirty="0"/>
        </a:p>
      </dsp:txBody>
      <dsp:txXfrm>
        <a:off x="3450817" y="3936869"/>
        <a:ext cx="1226365" cy="1226365"/>
      </dsp:txXfrm>
    </dsp:sp>
    <dsp:sp modelId="{72804C7D-48E4-4079-A27E-DB1C6900E259}">
      <dsp:nvSpPr>
        <dsp:cNvPr id="0" name=""/>
        <dsp:cNvSpPr/>
      </dsp:nvSpPr>
      <dsp:spPr>
        <a:xfrm rot="13500000">
          <a:off x="2922616" y="3346237"/>
          <a:ext cx="460478" cy="5853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500" kern="1200"/>
        </a:p>
      </dsp:txBody>
      <dsp:txXfrm rot="10800000">
        <a:off x="3040528" y="3512146"/>
        <a:ext cx="322335" cy="351205"/>
      </dsp:txXfrm>
    </dsp:sp>
    <dsp:sp modelId="{D12A5E8B-9724-4AB2-B43C-8B2E456B3755}">
      <dsp:nvSpPr>
        <dsp:cNvPr id="0" name=""/>
        <dsp:cNvSpPr/>
      </dsp:nvSpPr>
      <dsp:spPr>
        <a:xfrm>
          <a:off x="1356108" y="1842161"/>
          <a:ext cx="1734343" cy="1734343"/>
        </a:xfrm>
        <a:prstGeom prst="ellipse">
          <a:avLst/>
        </a:prstGeom>
        <a:solidFill>
          <a:srgbClr val="004A84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b="1" kern="1200" dirty="0">
              <a:solidFill>
                <a:srgbClr val="FFC000"/>
              </a:solidFill>
              <a:latin typeface="Arial"/>
              <a:cs typeface="Arial"/>
            </a:rPr>
            <a:t>NOMBRE </a:t>
          </a:r>
          <a:r>
            <a:rPr lang="es-ES" sz="1050" b="1" kern="1200" spc="-5" dirty="0">
              <a:solidFill>
                <a:srgbClr val="FFC000"/>
              </a:solidFill>
              <a:latin typeface="Arial"/>
              <a:cs typeface="Arial"/>
            </a:rPr>
            <a:t>DE FANTASÍA</a:t>
          </a:r>
          <a:endParaRPr lang="es-ES" sz="1050" b="1" kern="1200" dirty="0">
            <a:solidFill>
              <a:srgbClr val="FFC000"/>
            </a:solidFill>
          </a:endParaRPr>
        </a:p>
      </dsp:txBody>
      <dsp:txXfrm>
        <a:off x="1610097" y="2096150"/>
        <a:ext cx="1226365" cy="1226365"/>
      </dsp:txXfrm>
    </dsp:sp>
    <dsp:sp modelId="{F7555B1D-B6EB-495D-983F-9A4CC10831B5}">
      <dsp:nvSpPr>
        <dsp:cNvPr id="0" name=""/>
        <dsp:cNvSpPr/>
      </dsp:nvSpPr>
      <dsp:spPr>
        <a:xfrm rot="19101273">
          <a:off x="2959214" y="1549563"/>
          <a:ext cx="478289" cy="5853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500" kern="1200"/>
        </a:p>
      </dsp:txBody>
      <dsp:txXfrm>
        <a:off x="2977346" y="1714306"/>
        <a:ext cx="334802" cy="3512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E180CC-BAD3-4598-957E-DB51B5EA2A6C}" type="datetimeFigureOut">
              <a:rPr lang="es-CO" smtClean="0"/>
              <a:t>17/07/2023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4D951-AC16-4BDD-B268-3BC7108D2DF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10832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i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361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2616200" y="2536824"/>
            <a:ext cx="6604000" cy="638175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rgbClr val="004A84"/>
                </a:solidFill>
              </a:defRPr>
            </a:lvl1pPr>
          </a:lstStyle>
          <a:p>
            <a:r>
              <a:rPr lang="es-ES" sz="4000" spc="-150" dirty="0">
                <a:solidFill>
                  <a:srgbClr val="004A84"/>
                </a:solidFill>
                <a:latin typeface="Work Sans" panose="00000500000000000000" pitchFamily="2" charset="0"/>
              </a:rPr>
              <a:t>Título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05D57-F4E3-4949-8A38-A9A00CEDA6CE}" type="datetimeFigureOut">
              <a:rPr lang="es-CO" smtClean="0"/>
              <a:t>17/07/2023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10333-97AC-4699-A9FC-B877EE347CD9}" type="slidenum">
              <a:rPr lang="es-CO" smtClean="0"/>
              <a:t>‹Nº›</a:t>
            </a:fld>
            <a:endParaRPr lang="es-CO"/>
          </a:p>
        </p:txBody>
      </p:sp>
      <p:sp>
        <p:nvSpPr>
          <p:cNvPr id="7" name="Título 1"/>
          <p:cNvSpPr txBox="1">
            <a:spLocks/>
          </p:cNvSpPr>
          <p:nvPr userDrawn="1"/>
        </p:nvSpPr>
        <p:spPr>
          <a:xfrm>
            <a:off x="2616200" y="3103164"/>
            <a:ext cx="6604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A8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sz="2500" dirty="0">
                <a:solidFill>
                  <a:srgbClr val="004A84"/>
                </a:solidFill>
                <a:latin typeface="Work Sans" panose="00000500000000000000" pitchFamily="2" charset="0"/>
              </a:rPr>
              <a:t>Entidad o compañía</a:t>
            </a:r>
            <a:endParaRPr lang="es-CO" sz="2500" dirty="0">
              <a:solidFill>
                <a:srgbClr val="004A84"/>
              </a:solidFill>
              <a:latin typeface="Work Sans" panose="00000500000000000000" pitchFamily="2" charset="0"/>
            </a:endParaRPr>
          </a:p>
        </p:txBody>
      </p:sp>
      <p:sp>
        <p:nvSpPr>
          <p:cNvPr id="8" name="Título 1"/>
          <p:cNvSpPr txBox="1">
            <a:spLocks/>
          </p:cNvSpPr>
          <p:nvPr userDrawn="1"/>
        </p:nvSpPr>
        <p:spPr>
          <a:xfrm>
            <a:off x="2616200" y="4356893"/>
            <a:ext cx="6604000" cy="494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A8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500" dirty="0">
                <a:solidFill>
                  <a:srgbClr val="004A84"/>
                </a:solidFill>
                <a:latin typeface="Work Sans" panose="00000500000000000000" pitchFamily="2" charset="0"/>
              </a:rPr>
              <a:t>Elaborado por:</a:t>
            </a:r>
            <a:endParaRPr lang="es-CO" sz="1500" dirty="0">
              <a:solidFill>
                <a:srgbClr val="004A84"/>
              </a:solidFill>
              <a:latin typeface="Work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751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7099300" y="888999"/>
            <a:ext cx="4699000" cy="801689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es-ES" sz="4000" spc="-150" dirty="0">
                <a:solidFill>
                  <a:srgbClr val="004A84"/>
                </a:solidFill>
                <a:latin typeface="Work Sans" panose="00000500000000000000" pitchFamily="2" charset="0"/>
              </a:rPr>
              <a:t>Título</a:t>
            </a:r>
            <a:endParaRPr lang="es-CO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-924" y="876298"/>
            <a:ext cx="6907876" cy="47382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s-CO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7099300" y="1825625"/>
            <a:ext cx="4699000" cy="39909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Lorem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ipsum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dolor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sit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amet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,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consectetuer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adipiscing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elit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, sed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diam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nonummy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nibh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euismod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tincidunt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ut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laoreet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dolore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magna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aliquam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erat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volutpat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. Ut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wisi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enim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ad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minim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veniam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,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quis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nostrud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exerci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tation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ullamcorper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suscipit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lobortis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nisl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ut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aliquip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ex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ea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commodo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consequat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.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Duis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autem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vel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eum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iriure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dolor in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hendrerit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in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vulputate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velit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esse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molestie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consequat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,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vel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illum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dolore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eu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feugiat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nulla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facilisis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at vero eros et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accumsan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et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iusto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odio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dignissim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qui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blandit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praesent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luptatum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zzril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delenit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augue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duis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dolore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te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feugait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nulla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facilisi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.</a:t>
            </a:r>
          </a:p>
          <a:p>
            <a:endParaRPr lang="es-CO" sz="1100" dirty="0">
              <a:solidFill>
                <a:srgbClr val="004A84"/>
              </a:solidFill>
              <a:latin typeface="Work Sans" panose="00000500000000000000" pitchFamily="2" charset="0"/>
            </a:endParaRPr>
          </a:p>
          <a:p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Lorem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ipsum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dolor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sit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amet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,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cons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ectetuer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adipiscing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elit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, sed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diam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nonummy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nibh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euismod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tincidunt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ut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laoreet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dolore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magna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aliquam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erat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volutpat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.</a:t>
            </a:r>
            <a:endParaRPr lang="es-CO" dirty="0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05D57-F4E3-4949-8A38-A9A00CEDA6CE}" type="datetimeFigureOut">
              <a:rPr lang="es-CO" smtClean="0"/>
              <a:t>17/07/2023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10333-97AC-4699-A9FC-B877EE347CD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00320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483100" y="888999"/>
            <a:ext cx="7315200" cy="801689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es-ES" sz="4000" spc="-150" dirty="0">
                <a:solidFill>
                  <a:srgbClr val="004A84"/>
                </a:solidFill>
                <a:latin typeface="Work Sans" panose="00000500000000000000" pitchFamily="2" charset="0"/>
              </a:rPr>
              <a:t>Título</a:t>
            </a:r>
            <a:endParaRPr lang="es-CO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0" y="0"/>
            <a:ext cx="420624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s-CO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4483100" y="1825625"/>
            <a:ext cx="7315200" cy="39909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Lorem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ipsum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dolor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sit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amet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,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consectetuer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adipiscing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elit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, sed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diam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nonummy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nibh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euismod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tincidunt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ut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laoreet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dolore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magna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aliquam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erat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volutpat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. Ut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wisi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enim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ad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minim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veniam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,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quis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nostrud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exerci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tation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ullamcorper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suscipit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lobortis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nisl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ut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aliquip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ex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ea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commodo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consequat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.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Duis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autem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vel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eum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iriure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dolor in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hendrerit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in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vulputate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velit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esse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molestie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consequat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,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vel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illum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dolore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eu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feugiat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nulla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facilisis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at vero eros et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accumsan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et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iusto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odio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dignissim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qui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blandit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praesent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luptatum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zzril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delenit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augue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duis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dolore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te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feugait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nulla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facilisi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.</a:t>
            </a:r>
          </a:p>
          <a:p>
            <a:endParaRPr lang="es-CO" sz="1100" dirty="0">
              <a:solidFill>
                <a:srgbClr val="004A84"/>
              </a:solidFill>
              <a:latin typeface="Work Sans" panose="00000500000000000000" pitchFamily="2" charset="0"/>
            </a:endParaRPr>
          </a:p>
          <a:p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Lorem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ipsum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dolor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sit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amet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,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cons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ectetuer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adipiscing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elit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, sed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diam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nonummy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nibh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euismod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tincidunt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ut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laoreet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dolore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magna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aliquam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erat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 </a:t>
            </a:r>
            <a:r>
              <a:rPr lang="es-CO" sz="1100" dirty="0" err="1">
                <a:solidFill>
                  <a:srgbClr val="004A84"/>
                </a:solidFill>
                <a:latin typeface="Work Sans" panose="00000500000000000000" pitchFamily="2" charset="0"/>
              </a:rPr>
              <a:t>volutpat</a:t>
            </a:r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.</a:t>
            </a:r>
            <a:endParaRPr lang="es-CO" dirty="0"/>
          </a:p>
        </p:txBody>
      </p:sp>
      <p:sp>
        <p:nvSpPr>
          <p:cNvPr id="10" name="Marcador de fecha 3"/>
          <p:cNvSpPr>
            <a:spLocks noGrp="1"/>
          </p:cNvSpPr>
          <p:nvPr>
            <p:ph type="dt" sz="half" idx="10"/>
          </p:nvPr>
        </p:nvSpPr>
        <p:spPr>
          <a:xfrm>
            <a:off x="4381500" y="6534149"/>
            <a:ext cx="2743200" cy="263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05D57-F4E3-4949-8A38-A9A00CEDA6CE}" type="datetimeFigureOut">
              <a:rPr lang="es-CO" smtClean="0"/>
              <a:pPr/>
              <a:t>17/07/2023</a:t>
            </a:fld>
            <a:endParaRPr lang="es-CO"/>
          </a:p>
        </p:txBody>
      </p:sp>
      <p:sp>
        <p:nvSpPr>
          <p:cNvPr id="11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7372350" y="6534149"/>
            <a:ext cx="3124200" cy="263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 dirty="0"/>
          </a:p>
        </p:txBody>
      </p:sp>
      <p:sp>
        <p:nvSpPr>
          <p:cNvPr id="12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0744200" y="6534149"/>
            <a:ext cx="1162050" cy="263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10333-97AC-4699-A9FC-B877EE347CD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64610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05D57-F4E3-4949-8A38-A9A00CEDA6CE}" type="datetimeFigureOut">
              <a:rPr lang="es-CO" smtClean="0"/>
              <a:t>17/07/2023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10333-97AC-4699-A9FC-B877EE347CD9}" type="slidenum">
              <a:rPr lang="es-CO" smtClean="0"/>
              <a:t>‹Nº›</a:t>
            </a:fld>
            <a:endParaRPr lang="es-CO"/>
          </a:p>
        </p:txBody>
      </p:sp>
      <p:sp>
        <p:nvSpPr>
          <p:cNvPr id="5" name="Marcador de contenido 2"/>
          <p:cNvSpPr>
            <a:spLocks noGrp="1"/>
          </p:cNvSpPr>
          <p:nvPr>
            <p:ph sz="half" idx="1" hasCustomPrompt="1"/>
          </p:nvPr>
        </p:nvSpPr>
        <p:spPr>
          <a:xfrm>
            <a:off x="925444" y="1782968"/>
            <a:ext cx="3098800" cy="223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</a:lstStyle>
          <a:p>
            <a:pPr lvl="0"/>
            <a:r>
              <a:rPr lang="es-ES" sz="4000" spc="-150" dirty="0">
                <a:solidFill>
                  <a:srgbClr val="004A84"/>
                </a:solidFill>
                <a:latin typeface="Work Sans" panose="00000500000000000000" pitchFamily="2" charset="0"/>
              </a:rPr>
              <a:t>Texto – grafica e imagen</a:t>
            </a:r>
            <a:endParaRPr lang="es-CO" dirty="0"/>
          </a:p>
        </p:txBody>
      </p:sp>
      <p:sp>
        <p:nvSpPr>
          <p:cNvPr id="6" name="Marcador de contenido 2"/>
          <p:cNvSpPr>
            <a:spLocks noGrp="1"/>
          </p:cNvSpPr>
          <p:nvPr>
            <p:ph sz="half" idx="13" hasCustomPrompt="1"/>
          </p:nvPr>
        </p:nvSpPr>
        <p:spPr>
          <a:xfrm>
            <a:off x="4570344" y="1782968"/>
            <a:ext cx="3098800" cy="22352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sz="4000" spc="-150" dirty="0">
                <a:solidFill>
                  <a:srgbClr val="004A84"/>
                </a:solidFill>
                <a:latin typeface="Work Sans" panose="00000500000000000000" pitchFamily="2" charset="0"/>
              </a:rPr>
              <a:t>Texto – grafica e imagen</a:t>
            </a:r>
            <a:endParaRPr lang="es-CO" dirty="0"/>
          </a:p>
        </p:txBody>
      </p:sp>
      <p:sp>
        <p:nvSpPr>
          <p:cNvPr id="7" name="Marcador de contenido 2"/>
          <p:cNvSpPr>
            <a:spLocks noGrp="1"/>
          </p:cNvSpPr>
          <p:nvPr>
            <p:ph sz="half" idx="14" hasCustomPrompt="1"/>
          </p:nvPr>
        </p:nvSpPr>
        <p:spPr>
          <a:xfrm>
            <a:off x="8215244" y="1782968"/>
            <a:ext cx="3098800" cy="22352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sz="4000" spc="-150" dirty="0">
                <a:solidFill>
                  <a:srgbClr val="004A84"/>
                </a:solidFill>
                <a:latin typeface="Work Sans" panose="00000500000000000000" pitchFamily="2" charset="0"/>
              </a:rPr>
              <a:t>Texto – grafica e imagen</a:t>
            </a:r>
            <a:endParaRPr lang="es-CO" dirty="0"/>
          </a:p>
        </p:txBody>
      </p:sp>
      <p:sp>
        <p:nvSpPr>
          <p:cNvPr id="9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910536" y="4146272"/>
            <a:ext cx="3113708" cy="12208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Texto</a:t>
            </a:r>
            <a:endParaRPr lang="es-CO" dirty="0"/>
          </a:p>
        </p:txBody>
      </p:sp>
      <p:sp>
        <p:nvSpPr>
          <p:cNvPr id="10" name="Marcador de contenido 3"/>
          <p:cNvSpPr>
            <a:spLocks noGrp="1"/>
          </p:cNvSpPr>
          <p:nvPr>
            <p:ph sz="half" idx="15" hasCustomPrompt="1"/>
          </p:nvPr>
        </p:nvSpPr>
        <p:spPr>
          <a:xfrm>
            <a:off x="4552398" y="4146272"/>
            <a:ext cx="3113708" cy="12208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Texto</a:t>
            </a:r>
            <a:endParaRPr lang="es-CO" dirty="0"/>
          </a:p>
        </p:txBody>
      </p:sp>
      <p:sp>
        <p:nvSpPr>
          <p:cNvPr id="11" name="Marcador de contenido 3"/>
          <p:cNvSpPr>
            <a:spLocks noGrp="1"/>
          </p:cNvSpPr>
          <p:nvPr>
            <p:ph sz="half" idx="16" hasCustomPrompt="1"/>
          </p:nvPr>
        </p:nvSpPr>
        <p:spPr>
          <a:xfrm>
            <a:off x="8200336" y="4146271"/>
            <a:ext cx="3113708" cy="12208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r>
              <a:rPr lang="es-CO" sz="1100" dirty="0">
                <a:solidFill>
                  <a:srgbClr val="004A84"/>
                </a:solidFill>
                <a:latin typeface="Work Sans" panose="00000500000000000000" pitchFamily="2" charset="0"/>
              </a:rPr>
              <a:t>Texto</a:t>
            </a:r>
            <a:endParaRPr lang="es-CO" dirty="0"/>
          </a:p>
        </p:txBody>
      </p:sp>
      <p:sp>
        <p:nvSpPr>
          <p:cNvPr id="12" name="Título 1"/>
          <p:cNvSpPr>
            <a:spLocks noGrp="1"/>
          </p:cNvSpPr>
          <p:nvPr>
            <p:ph type="title" hasCustomPrompt="1"/>
          </p:nvPr>
        </p:nvSpPr>
        <p:spPr>
          <a:xfrm>
            <a:off x="381000" y="547686"/>
            <a:ext cx="10972800" cy="801689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es-ES" sz="4000" spc="-150" dirty="0">
                <a:solidFill>
                  <a:srgbClr val="004A84"/>
                </a:solidFill>
                <a:latin typeface="Work Sans" panose="00000500000000000000" pitchFamily="2" charset="0"/>
              </a:rPr>
              <a:t>Título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046673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05D57-F4E3-4949-8A38-A9A00CEDA6CE}" type="datetimeFigureOut">
              <a:rPr lang="es-CO" smtClean="0"/>
              <a:t>17/07/2023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10333-97AC-4699-A9FC-B877EE347CD9}" type="slidenum">
              <a:rPr lang="es-CO" smtClean="0"/>
              <a:t>‹Nº›</a:t>
            </a:fld>
            <a:endParaRPr lang="es-CO"/>
          </a:p>
        </p:txBody>
      </p:sp>
      <p:sp>
        <p:nvSpPr>
          <p:cNvPr id="6" name="Título 1"/>
          <p:cNvSpPr>
            <a:spLocks noGrp="1"/>
          </p:cNvSpPr>
          <p:nvPr>
            <p:ph type="title" hasCustomPrompt="1"/>
          </p:nvPr>
        </p:nvSpPr>
        <p:spPr>
          <a:xfrm>
            <a:off x="381000" y="547686"/>
            <a:ext cx="10972800" cy="801689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es-ES" sz="4000" spc="-150" dirty="0">
                <a:solidFill>
                  <a:srgbClr val="004A84"/>
                </a:solidFill>
                <a:latin typeface="Work Sans" panose="00000500000000000000" pitchFamily="2" charset="0"/>
              </a:rPr>
              <a:t>Título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650731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5" y="0"/>
            <a:ext cx="12192765" cy="6857572"/>
          </a:xfrm>
          <a:prstGeom prst="rect">
            <a:avLst/>
          </a:prstGeom>
        </p:spPr>
      </p:pic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381500" y="6534149"/>
            <a:ext cx="2743200" cy="263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05D57-F4E3-4949-8A38-A9A00CEDA6CE}" type="datetimeFigureOut">
              <a:rPr lang="es-CO" smtClean="0"/>
              <a:pPr/>
              <a:t>17/07/2023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7372350" y="6534149"/>
            <a:ext cx="3124200" cy="263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0744200" y="6534149"/>
            <a:ext cx="1162050" cy="263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10333-97AC-4699-A9FC-B877EE347CD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71216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60" r:id="rId4"/>
    <p:sldLayoutId id="2147483655" r:id="rId5"/>
    <p:sldLayoutId id="214748366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8.png"/><Relationship Id="rId7" Type="http://schemas.openxmlformats.org/officeDocument/2006/relationships/image" Target="../media/image2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9.png"/><Relationship Id="rId9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8.png"/><Relationship Id="rId7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9.png"/><Relationship Id="rId9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8.png"/><Relationship Id="rId7" Type="http://schemas.openxmlformats.org/officeDocument/2006/relationships/image" Target="../media/image4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9.png"/><Relationship Id="rId9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8.png"/><Relationship Id="rId7" Type="http://schemas.openxmlformats.org/officeDocument/2006/relationships/image" Target="../media/image4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9.png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2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8.png"/><Relationship Id="rId7" Type="http://schemas.openxmlformats.org/officeDocument/2006/relationships/image" Target="../media/image5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2.png"/><Relationship Id="rId4" Type="http://schemas.openxmlformats.org/officeDocument/2006/relationships/image" Target="../media/image9.png"/><Relationship Id="rId9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8.png"/><Relationship Id="rId7" Type="http://schemas.openxmlformats.org/officeDocument/2006/relationships/image" Target="../media/image6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8.png"/><Relationship Id="rId7" Type="http://schemas.openxmlformats.org/officeDocument/2006/relationships/image" Target="../media/image7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9.png"/><Relationship Id="rId9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8.png"/><Relationship Id="rId7" Type="http://schemas.openxmlformats.org/officeDocument/2006/relationships/image" Target="../media/image6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10.png"/><Relationship Id="rId10" Type="http://schemas.openxmlformats.org/officeDocument/2006/relationships/image" Target="../media/image76.jpeg"/><Relationship Id="rId4" Type="http://schemas.openxmlformats.org/officeDocument/2006/relationships/image" Target="../media/image9.png"/><Relationship Id="rId9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8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10.png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4" Type="http://schemas.openxmlformats.org/officeDocument/2006/relationships/image" Target="../media/image9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8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8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1.xml"/><Relationship Id="rId5" Type="http://schemas.openxmlformats.org/officeDocument/2006/relationships/image" Target="../media/image10.png"/><Relationship Id="rId10" Type="http://schemas.microsoft.com/office/2007/relationships/diagramDrawing" Target="../diagrams/drawing1.xml"/><Relationship Id="rId4" Type="http://schemas.openxmlformats.org/officeDocument/2006/relationships/image" Target="../media/image9.png"/><Relationship Id="rId9" Type="http://schemas.openxmlformats.org/officeDocument/2006/relationships/diagramColors" Target="../diagrams/colors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9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3" Type="http://schemas.openxmlformats.org/officeDocument/2006/relationships/image" Target="../media/image8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10.png"/><Relationship Id="rId10" Type="http://schemas.openxmlformats.org/officeDocument/2006/relationships/image" Target="../media/image95.png"/><Relationship Id="rId4" Type="http://schemas.openxmlformats.org/officeDocument/2006/relationships/image" Target="../media/image9.png"/><Relationship Id="rId9" Type="http://schemas.openxmlformats.org/officeDocument/2006/relationships/image" Target="../media/image94.png"/><Relationship Id="rId14" Type="http://schemas.openxmlformats.org/officeDocument/2006/relationships/image" Target="../media/image9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8.png"/><Relationship Id="rId7" Type="http://schemas.openxmlformats.org/officeDocument/2006/relationships/image" Target="../media/image10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9.png"/><Relationship Id="rId9" Type="http://schemas.openxmlformats.org/officeDocument/2006/relationships/image" Target="../media/image10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8.png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106.png"/><Relationship Id="rId10" Type="http://schemas.openxmlformats.org/officeDocument/2006/relationships/image" Target="../media/image111.png"/><Relationship Id="rId4" Type="http://schemas.openxmlformats.org/officeDocument/2006/relationships/image" Target="../media/image9.png"/><Relationship Id="rId9" Type="http://schemas.openxmlformats.org/officeDocument/2006/relationships/image" Target="../media/image11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7.png"/><Relationship Id="rId4" Type="http://schemas.openxmlformats.org/officeDocument/2006/relationships/image" Target="../media/image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8.png"/><Relationship Id="rId4" Type="http://schemas.openxmlformats.org/officeDocument/2006/relationships/image" Target="../media/image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1.jpeg"/><Relationship Id="rId4" Type="http://schemas.openxmlformats.org/officeDocument/2006/relationships/image" Target="../media/image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8.png"/><Relationship Id="rId7" Type="http://schemas.openxmlformats.org/officeDocument/2006/relationships/image" Target="../media/image1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8.png"/><Relationship Id="rId7" Type="http://schemas.openxmlformats.org/officeDocument/2006/relationships/image" Target="../media/image12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eg"/><Relationship Id="rId11" Type="http://schemas.openxmlformats.org/officeDocument/2006/relationships/image" Target="../media/image132.png"/><Relationship Id="rId5" Type="http://schemas.openxmlformats.org/officeDocument/2006/relationships/image" Target="../media/image126.png"/><Relationship Id="rId10" Type="http://schemas.openxmlformats.org/officeDocument/2006/relationships/image" Target="../media/image131.jpeg"/><Relationship Id="rId4" Type="http://schemas.openxmlformats.org/officeDocument/2006/relationships/image" Target="../media/image9.png"/><Relationship Id="rId9" Type="http://schemas.openxmlformats.org/officeDocument/2006/relationships/image" Target="../media/image13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mailto:contactoets@invima.gov.co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8.png"/><Relationship Id="rId7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8.png"/><Relationship Id="rId7" Type="http://schemas.openxmlformats.org/officeDocument/2006/relationships/image" Target="../media/image1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8.png"/><Relationship Id="rId7" Type="http://schemas.openxmlformats.org/officeDocument/2006/relationships/image" Target="../media/image2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7">
            <a:extLst>
              <a:ext uri="{FF2B5EF4-FFF2-40B4-BE49-F238E27FC236}">
                <a16:creationId xmlns:a16="http://schemas.microsoft.com/office/drawing/2014/main" id="{ED624C17-FE99-4EBE-9C66-26BCA78F5E17}"/>
              </a:ext>
            </a:extLst>
          </p:cNvPr>
          <p:cNvSpPr txBox="1"/>
          <p:nvPr/>
        </p:nvSpPr>
        <p:spPr>
          <a:xfrm>
            <a:off x="1790530" y="3982477"/>
            <a:ext cx="8249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DIRECCIÓN DE ALIMENTOS Y BEBIDAS</a:t>
            </a:r>
            <a:endParaRPr lang="es-CO" sz="32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2">
            <a:extLst>
              <a:ext uri="{FF2B5EF4-FFF2-40B4-BE49-F238E27FC236}">
                <a16:creationId xmlns:a16="http://schemas.microsoft.com/office/drawing/2014/main" id="{8FB80523-119E-42B7-BE9C-744D6C051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9924" y="136224"/>
            <a:ext cx="4012076" cy="762476"/>
          </a:xfrm>
          <a:prstGeom prst="rect">
            <a:avLst/>
          </a:prstGeom>
        </p:spPr>
      </p:pic>
      <p:sp>
        <p:nvSpPr>
          <p:cNvPr id="2" name="CuadroTexto 7">
            <a:extLst>
              <a:ext uri="{FF2B5EF4-FFF2-40B4-BE49-F238E27FC236}">
                <a16:creationId xmlns:a16="http://schemas.microsoft.com/office/drawing/2014/main" id="{970A47EF-3F54-3AD7-7275-0ECD74BA26A3}"/>
              </a:ext>
            </a:extLst>
          </p:cNvPr>
          <p:cNvSpPr txBox="1"/>
          <p:nvPr/>
        </p:nvSpPr>
        <p:spPr>
          <a:xfrm>
            <a:off x="4548686" y="4567252"/>
            <a:ext cx="2283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es-CO" sz="32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8CBCF9A6-8059-D679-FBD3-39F4A7D53DC0}"/>
              </a:ext>
            </a:extLst>
          </p:cNvPr>
          <p:cNvSpPr txBox="1">
            <a:spLocks/>
          </p:cNvSpPr>
          <p:nvPr/>
        </p:nvSpPr>
        <p:spPr>
          <a:xfrm>
            <a:off x="802157" y="1855812"/>
            <a:ext cx="9776178" cy="5847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!! VIGILANCIA EN FRUTAS y HORTALIZAS!!</a:t>
            </a:r>
          </a:p>
        </p:txBody>
      </p:sp>
    </p:spTree>
    <p:extLst>
      <p:ext uri="{BB962C8B-B14F-4D97-AF65-F5344CB8AC3E}">
        <p14:creationId xmlns:p14="http://schemas.microsoft.com/office/powerpoint/2010/main" val="2578475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852690EE-1200-8ACB-B606-8B6CB2FC00E3}"/>
              </a:ext>
            </a:extLst>
          </p:cNvPr>
          <p:cNvGrpSpPr/>
          <p:nvPr/>
        </p:nvGrpSpPr>
        <p:grpSpPr>
          <a:xfrm>
            <a:off x="484203" y="5742881"/>
            <a:ext cx="11528579" cy="862429"/>
            <a:chOff x="484203" y="5742881"/>
            <a:chExt cx="11528579" cy="862429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154E0858-3836-F2C0-1409-3FC41107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203" y="5742881"/>
              <a:ext cx="1885950" cy="78105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365E172C-7E7B-144B-C586-320684F27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26832" y="5824260"/>
              <a:ext cx="1885950" cy="781050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7A4651D6-DF0B-2675-FB65-7CF3084E1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120" y="6224876"/>
            <a:ext cx="531922" cy="42058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9F7EDAF2-7C7C-222A-7B92-5A35959ADAA2}"/>
              </a:ext>
            </a:extLst>
          </p:cNvPr>
          <p:cNvSpPr/>
          <p:nvPr/>
        </p:nvSpPr>
        <p:spPr>
          <a:xfrm>
            <a:off x="16755" y="212685"/>
            <a:ext cx="324926" cy="461664"/>
          </a:xfrm>
          <a:prstGeom prst="rect">
            <a:avLst/>
          </a:prstGeom>
          <a:solidFill>
            <a:srgbClr val="009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7A796EE-A13B-EAAD-94B4-FF1FA75CB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18" y="6265032"/>
            <a:ext cx="821647" cy="34027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9F07A39-5948-583A-AFE8-DA6E4E8D83C6}"/>
              </a:ext>
            </a:extLst>
          </p:cNvPr>
          <p:cNvSpPr txBox="1"/>
          <p:nvPr/>
        </p:nvSpPr>
        <p:spPr>
          <a:xfrm>
            <a:off x="341681" y="212685"/>
            <a:ext cx="93971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s-CO"/>
            </a:defPPr>
            <a:lvl1pPr algn="just">
              <a:spcBef>
                <a:spcPct val="20000"/>
              </a:spcBef>
              <a:buFont typeface="Arial" panose="020B0604020202020204" pitchFamily="34" charset="0"/>
              <a:buNone/>
              <a:defRPr sz="2400" b="1">
                <a:solidFill>
                  <a:srgbClr val="0191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 fontAlgn="base"/>
            <a:r>
              <a:rPr lang="es-CO" dirty="0"/>
              <a:t>Excepción de pago de tarifas para impulsar el emprendimiento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A6384A02-3C66-F2FB-91C0-30A7B586C3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98" t="16143" r="15671" b="26410"/>
          <a:stretch/>
        </p:blipFill>
        <p:spPr>
          <a:xfrm>
            <a:off x="534390" y="5181228"/>
            <a:ext cx="2861953" cy="92813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54CE18F-1E7B-6DA0-DA4B-F6843F87AF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7570" y="3308381"/>
            <a:ext cx="1461416" cy="1580345"/>
          </a:xfrm>
          <a:prstGeom prst="rect">
            <a:avLst/>
          </a:prstGeom>
          <a:ln w="19050">
            <a:solidFill>
              <a:srgbClr val="08080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0792625-ED52-1BDC-26FC-874AFE517DF9}"/>
              </a:ext>
            </a:extLst>
          </p:cNvPr>
          <p:cNvSpPr txBox="1"/>
          <p:nvPr/>
        </p:nvSpPr>
        <p:spPr>
          <a:xfrm>
            <a:off x="982108" y="1023289"/>
            <a:ext cx="1668803" cy="584775"/>
          </a:xfrm>
          <a:prstGeom prst="rect">
            <a:avLst/>
          </a:prstGeom>
          <a:noFill/>
          <a:ln>
            <a:solidFill>
              <a:srgbClr val="080808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MX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Exención de pago de tarifa </a:t>
            </a:r>
            <a:endParaRPr lang="es-CO" sz="1600" dirty="0"/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297D3845-EE94-D1F4-A5E5-D4170463F8F4}"/>
              </a:ext>
            </a:extLst>
          </p:cNvPr>
          <p:cNvSpPr/>
          <p:nvPr/>
        </p:nvSpPr>
        <p:spPr>
          <a:xfrm>
            <a:off x="2751211" y="1190417"/>
            <a:ext cx="1013214" cy="301239"/>
          </a:xfrm>
          <a:prstGeom prst="rightArrow">
            <a:avLst/>
          </a:prstGeom>
          <a:solidFill>
            <a:srgbClr val="002060"/>
          </a:solidFill>
          <a:ln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C1D937F-EA09-2525-E009-D944AFD5AC30}"/>
              </a:ext>
            </a:extLst>
          </p:cNvPr>
          <p:cNvSpPr txBox="1"/>
          <p:nvPr/>
        </p:nvSpPr>
        <p:spPr>
          <a:xfrm>
            <a:off x="3864725" y="1131010"/>
            <a:ext cx="1852787" cy="338554"/>
          </a:xfrm>
          <a:prstGeom prst="rect">
            <a:avLst/>
          </a:prstGeom>
          <a:noFill/>
          <a:ln w="28575">
            <a:solidFill>
              <a:srgbClr val="080808"/>
            </a:solidFill>
          </a:ln>
        </p:spPr>
        <p:txBody>
          <a:bodyPr wrap="square">
            <a:spAutoFit/>
          </a:bodyPr>
          <a:lstStyle/>
          <a:p>
            <a:r>
              <a:rPr lang="es-MX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microempresarios</a:t>
            </a:r>
            <a:endParaRPr lang="es-CO" sz="16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74732A8-835A-D0C7-30F6-83D2D15C6BF4}"/>
              </a:ext>
            </a:extLst>
          </p:cNvPr>
          <p:cNvSpPr txBox="1"/>
          <p:nvPr/>
        </p:nvSpPr>
        <p:spPr>
          <a:xfrm>
            <a:off x="2883053" y="1037913"/>
            <a:ext cx="7495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b="0" i="0" dirty="0">
                <a:solidFill>
                  <a:srgbClr val="08080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cobija</a:t>
            </a:r>
            <a:endParaRPr lang="es-CO" sz="1200" dirty="0">
              <a:solidFill>
                <a:srgbClr val="080808"/>
              </a:solidFill>
            </a:endParaRPr>
          </a:p>
        </p:txBody>
      </p: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6767ABE4-62A4-6E9B-9885-41C44E443506}"/>
              </a:ext>
            </a:extLst>
          </p:cNvPr>
          <p:cNvSpPr/>
          <p:nvPr/>
        </p:nvSpPr>
        <p:spPr>
          <a:xfrm>
            <a:off x="5854645" y="1176412"/>
            <a:ext cx="1013214" cy="301239"/>
          </a:xfrm>
          <a:prstGeom prst="rightArrow">
            <a:avLst/>
          </a:prstGeom>
          <a:solidFill>
            <a:srgbClr val="002060"/>
          </a:solidFill>
          <a:ln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9A54FC4-2B31-CD93-0EE5-729543169653}"/>
              </a:ext>
            </a:extLst>
          </p:cNvPr>
          <p:cNvSpPr txBox="1"/>
          <p:nvPr/>
        </p:nvSpPr>
        <p:spPr>
          <a:xfrm>
            <a:off x="5949655" y="1023289"/>
            <a:ext cx="7257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b="0" i="0" dirty="0">
                <a:solidFill>
                  <a:srgbClr val="08080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acceder</a:t>
            </a:r>
            <a:endParaRPr lang="es-CO" sz="1200" dirty="0">
              <a:solidFill>
                <a:srgbClr val="080808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E43C624-11A2-BE46-6A8C-5E8B187DA218}"/>
              </a:ext>
            </a:extLst>
          </p:cNvPr>
          <p:cNvSpPr txBox="1"/>
          <p:nvPr/>
        </p:nvSpPr>
        <p:spPr>
          <a:xfrm>
            <a:off x="6931326" y="932801"/>
            <a:ext cx="3919963" cy="830997"/>
          </a:xfrm>
          <a:prstGeom prst="rect">
            <a:avLst/>
          </a:prstGeom>
          <a:noFill/>
          <a:ln>
            <a:solidFill>
              <a:srgbClr val="080808"/>
            </a:solidFill>
          </a:ln>
        </p:spPr>
        <p:txBody>
          <a:bodyPr wrap="square">
            <a:spAutoFit/>
          </a:bodyPr>
          <a:lstStyle/>
          <a:p>
            <a:r>
              <a:rPr lang="es-MX" sz="1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Registros Sanitarios </a:t>
            </a:r>
            <a:r>
              <a:rPr lang="es-MX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nuevos (1</a:t>
            </a:r>
            <a:r>
              <a:rPr lang="es-MX" sz="1600" b="0" i="0" baseline="300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era</a:t>
            </a:r>
            <a:r>
              <a:rPr lang="es-MX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vez), </a:t>
            </a:r>
          </a:p>
          <a:p>
            <a:r>
              <a:rPr lang="es-MX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MX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odificaciones de </a:t>
            </a:r>
            <a:r>
              <a:rPr lang="es-MX" sz="1600" b="1" i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Registros Sanitarios</a:t>
            </a:r>
          </a:p>
          <a:p>
            <a:r>
              <a:rPr lang="es-MX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s-MX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enovaciones de </a:t>
            </a:r>
            <a:r>
              <a:rPr lang="es-MX" sz="1600" b="1" i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Registros Sanitarios</a:t>
            </a:r>
            <a:endParaRPr lang="es-CO" sz="160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E733C39-6C72-70F2-6884-FDB6AC382132}"/>
              </a:ext>
            </a:extLst>
          </p:cNvPr>
          <p:cNvSpPr txBox="1"/>
          <p:nvPr/>
        </p:nvSpPr>
        <p:spPr>
          <a:xfrm>
            <a:off x="2801626" y="3100476"/>
            <a:ext cx="2781407" cy="1569660"/>
          </a:xfrm>
          <a:prstGeom prst="rect">
            <a:avLst/>
          </a:prstGeom>
          <a:noFill/>
          <a:ln w="28575">
            <a:solidFill>
              <a:srgbClr val="080808"/>
            </a:solidFill>
          </a:ln>
        </p:spPr>
        <p:txBody>
          <a:bodyPr wrap="square">
            <a:spAutoFit/>
          </a:bodyPr>
          <a:lstStyle/>
          <a:p>
            <a:pPr algn="ctr"/>
            <a:endParaRPr lang="es-MX" sz="16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Cooperativas, </a:t>
            </a:r>
          </a:p>
          <a:p>
            <a:pPr algn="ctr"/>
            <a:r>
              <a:rPr lang="es-MX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asociaciones mutuales, </a:t>
            </a:r>
          </a:p>
          <a:p>
            <a:pPr algn="ctr"/>
            <a:r>
              <a:rPr lang="es-MX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asociaciones agropecuarias, </a:t>
            </a:r>
          </a:p>
          <a:p>
            <a:pPr algn="ctr"/>
            <a:r>
              <a:rPr lang="es-MX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étnicas y campesinas</a:t>
            </a:r>
          </a:p>
          <a:p>
            <a:pPr algn="ctr"/>
            <a:endParaRPr lang="es-CO" sz="1600" dirty="0"/>
          </a:p>
        </p:txBody>
      </p:sp>
      <p:sp>
        <p:nvSpPr>
          <p:cNvPr id="19" name="Flecha: doblada 18">
            <a:extLst>
              <a:ext uri="{FF2B5EF4-FFF2-40B4-BE49-F238E27FC236}">
                <a16:creationId xmlns:a16="http://schemas.microsoft.com/office/drawing/2014/main" id="{79A55F3D-E51D-A475-8CDE-6D9D245B581E}"/>
              </a:ext>
            </a:extLst>
          </p:cNvPr>
          <p:cNvSpPr/>
          <p:nvPr/>
        </p:nvSpPr>
        <p:spPr>
          <a:xfrm flipV="1">
            <a:off x="2310913" y="1627417"/>
            <a:ext cx="440298" cy="2306474"/>
          </a:xfrm>
          <a:prstGeom prst="bentArrow">
            <a:avLst/>
          </a:prstGeom>
          <a:solidFill>
            <a:srgbClr val="002060"/>
          </a:solidFill>
          <a:ln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20" name="Flecha: a la derecha 19">
            <a:extLst>
              <a:ext uri="{FF2B5EF4-FFF2-40B4-BE49-F238E27FC236}">
                <a16:creationId xmlns:a16="http://schemas.microsoft.com/office/drawing/2014/main" id="{8A93B29F-38D8-8401-47A4-20048AADEC13}"/>
              </a:ext>
            </a:extLst>
          </p:cNvPr>
          <p:cNvSpPr/>
          <p:nvPr/>
        </p:nvSpPr>
        <p:spPr>
          <a:xfrm>
            <a:off x="5631822" y="3476578"/>
            <a:ext cx="1013214" cy="301239"/>
          </a:xfrm>
          <a:prstGeom prst="rightArrow">
            <a:avLst/>
          </a:prstGeom>
          <a:solidFill>
            <a:srgbClr val="002060"/>
          </a:solidFill>
          <a:ln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B38BD4C-5B10-FC61-0B02-8BCA933BFD31}"/>
              </a:ext>
            </a:extLst>
          </p:cNvPr>
          <p:cNvSpPr txBox="1"/>
          <p:nvPr/>
        </p:nvSpPr>
        <p:spPr>
          <a:xfrm>
            <a:off x="5596861" y="3349116"/>
            <a:ext cx="10091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b="0" i="0" dirty="0">
                <a:solidFill>
                  <a:srgbClr val="08080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desarrollen</a:t>
            </a:r>
            <a:endParaRPr lang="es-CO" sz="1200" dirty="0">
              <a:solidFill>
                <a:srgbClr val="080808"/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6884ABC2-21DA-B4B6-CAD1-C0DA7AFAFD78}"/>
              </a:ext>
            </a:extLst>
          </p:cNvPr>
          <p:cNvSpPr txBox="1"/>
          <p:nvPr/>
        </p:nvSpPr>
        <p:spPr>
          <a:xfrm>
            <a:off x="6679997" y="3349116"/>
            <a:ext cx="1520491" cy="584775"/>
          </a:xfrm>
          <a:prstGeom prst="rect">
            <a:avLst/>
          </a:prstGeom>
          <a:noFill/>
          <a:ln w="28575">
            <a:solidFill>
              <a:srgbClr val="080808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MX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Actividades $ y productivas</a:t>
            </a:r>
            <a:endParaRPr lang="es-CO" sz="1600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3AF0C7AD-CC6F-DACC-E019-479E34ABD9C9}"/>
              </a:ext>
            </a:extLst>
          </p:cNvPr>
          <p:cNvSpPr txBox="1"/>
          <p:nvPr/>
        </p:nvSpPr>
        <p:spPr>
          <a:xfrm>
            <a:off x="7240723" y="4246827"/>
            <a:ext cx="115755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000" b="0" i="0" dirty="0">
                <a:solidFill>
                  <a:srgbClr val="08080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Clasifiquen como</a:t>
            </a:r>
            <a:endParaRPr lang="es-CO" sz="1000" dirty="0">
              <a:solidFill>
                <a:srgbClr val="080808"/>
              </a:solidFill>
            </a:endParaRPr>
          </a:p>
        </p:txBody>
      </p:sp>
      <p:sp>
        <p:nvSpPr>
          <p:cNvPr id="24" name="Flecha: a la derecha 23">
            <a:extLst>
              <a:ext uri="{FF2B5EF4-FFF2-40B4-BE49-F238E27FC236}">
                <a16:creationId xmlns:a16="http://schemas.microsoft.com/office/drawing/2014/main" id="{90E422B3-6597-F37F-DD6C-E9792C50248B}"/>
              </a:ext>
            </a:extLst>
          </p:cNvPr>
          <p:cNvSpPr/>
          <p:nvPr/>
        </p:nvSpPr>
        <p:spPr>
          <a:xfrm>
            <a:off x="5622944" y="4428509"/>
            <a:ext cx="2846354" cy="129078"/>
          </a:xfrm>
          <a:prstGeom prst="rightArrow">
            <a:avLst/>
          </a:prstGeom>
          <a:solidFill>
            <a:srgbClr val="002060"/>
          </a:solidFill>
          <a:ln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9D002270-5855-AB73-B63D-9BA169785452}"/>
              </a:ext>
            </a:extLst>
          </p:cNvPr>
          <p:cNvSpPr txBox="1"/>
          <p:nvPr/>
        </p:nvSpPr>
        <p:spPr>
          <a:xfrm>
            <a:off x="8498692" y="4890188"/>
            <a:ext cx="1461416" cy="276999"/>
          </a:xfrm>
          <a:prstGeom prst="rect">
            <a:avLst/>
          </a:prstGeom>
          <a:noFill/>
          <a:ln w="28575">
            <a:solidFill>
              <a:srgbClr val="080808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MX" sz="1200" b="1" i="0" dirty="0">
                <a:solidFill>
                  <a:srgbClr val="08080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MICROEMPRESA</a:t>
            </a:r>
            <a:endParaRPr lang="es-CO" sz="1200" b="1" dirty="0">
              <a:solidFill>
                <a:srgbClr val="080808"/>
              </a:solidFill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9066DB40-0AFD-86C5-9959-8891B87F7068}"/>
              </a:ext>
            </a:extLst>
          </p:cNvPr>
          <p:cNvSpPr txBox="1"/>
          <p:nvPr/>
        </p:nvSpPr>
        <p:spPr>
          <a:xfrm>
            <a:off x="9902715" y="4705522"/>
            <a:ext cx="10612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200" b="1" i="0" dirty="0">
                <a:solidFill>
                  <a:srgbClr val="08080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Decreto 957 de 2019</a:t>
            </a:r>
            <a:endParaRPr lang="es-CO" sz="1200" dirty="0">
              <a:solidFill>
                <a:srgbClr val="080808"/>
              </a:solidFill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8CF4F73F-647A-E824-FA7F-0BF534E5FB9A}"/>
              </a:ext>
            </a:extLst>
          </p:cNvPr>
          <p:cNvSpPr txBox="1"/>
          <p:nvPr/>
        </p:nvSpPr>
        <p:spPr>
          <a:xfrm>
            <a:off x="6780404" y="1803210"/>
            <a:ext cx="4307804" cy="769441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68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80808"/>
            </a:solidFill>
          </a:ln>
        </p:spPr>
        <p:txBody>
          <a:bodyPr wrap="square">
            <a:spAutoFit/>
          </a:bodyPr>
          <a:lstStyle/>
          <a:p>
            <a:pPr algn="ctr" fontAlgn="base"/>
            <a:r>
              <a:rPr lang="es-CO" sz="1400" b="1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aplica para:</a:t>
            </a:r>
          </a:p>
          <a:p>
            <a:pPr algn="ctr" fontAlgn="base"/>
            <a:r>
              <a:rPr lang="es-CO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s-CO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Permiso Sanitario (PSA) </a:t>
            </a:r>
            <a:r>
              <a:rPr lang="es-CO" sz="1200" b="1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[Alimentos riesgo ½ ] </a:t>
            </a:r>
          </a:p>
          <a:p>
            <a:pPr algn="ctr" fontAlgn="base"/>
            <a:r>
              <a:rPr lang="es-CO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Notificación Sanitaria (NSA) </a:t>
            </a:r>
            <a:r>
              <a:rPr lang="es-CO" sz="1200" b="1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[Alimentos riesgo bajo]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1EC46C59-25D7-A4FF-D656-4066048DBC63}"/>
              </a:ext>
            </a:extLst>
          </p:cNvPr>
          <p:cNvSpPr txBox="1"/>
          <p:nvPr/>
        </p:nvSpPr>
        <p:spPr>
          <a:xfrm>
            <a:off x="2188774" y="5550180"/>
            <a:ext cx="8170835" cy="523220"/>
          </a:xfrm>
          <a:prstGeom prst="rect">
            <a:avLst/>
          </a:prstGeom>
          <a:noFill/>
          <a:ln w="28575">
            <a:solidFill>
              <a:srgbClr val="080808"/>
            </a:solidFill>
          </a:ln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sz="16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sz="1400" dirty="0"/>
              <a:t>No podrán acceder a tarifas diferenciadas, microempresas que se encuentren en una situación de subordinación respecto de gran empresa, o pertenezcan a un grupo empresarial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BA5E10FD-834B-649C-FA3B-C8E66A49CD2F}"/>
              </a:ext>
            </a:extLst>
          </p:cNvPr>
          <p:cNvSpPr txBox="1"/>
          <p:nvPr/>
        </p:nvSpPr>
        <p:spPr>
          <a:xfrm>
            <a:off x="2126976" y="6062478"/>
            <a:ext cx="32721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Código de comercio. Art. 260 y 261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68D5073F-DB68-9453-9328-EC94B77C5877}"/>
              </a:ext>
            </a:extLst>
          </p:cNvPr>
          <p:cNvSpPr/>
          <p:nvPr/>
        </p:nvSpPr>
        <p:spPr>
          <a:xfrm>
            <a:off x="871832" y="801332"/>
            <a:ext cx="10411686" cy="4564394"/>
          </a:xfrm>
          <a:prstGeom prst="rect">
            <a:avLst/>
          </a:prstGeom>
          <a:noFill/>
          <a:ln w="38100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32525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852690EE-1200-8ACB-B606-8B6CB2FC00E3}"/>
              </a:ext>
            </a:extLst>
          </p:cNvPr>
          <p:cNvGrpSpPr/>
          <p:nvPr/>
        </p:nvGrpSpPr>
        <p:grpSpPr>
          <a:xfrm>
            <a:off x="484203" y="5742881"/>
            <a:ext cx="11528579" cy="862429"/>
            <a:chOff x="484203" y="5742881"/>
            <a:chExt cx="11528579" cy="862429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154E0858-3836-F2C0-1409-3FC41107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203" y="5742881"/>
              <a:ext cx="1885950" cy="78105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365E172C-7E7B-144B-C586-320684F27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26832" y="5824260"/>
              <a:ext cx="1885950" cy="781050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7A4651D6-DF0B-2675-FB65-7CF3084E1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120" y="6224876"/>
            <a:ext cx="531922" cy="420589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398EE8CF-6E31-BD45-4B62-CFD8F342CCDE}"/>
              </a:ext>
            </a:extLst>
          </p:cNvPr>
          <p:cNvSpPr/>
          <p:nvPr/>
        </p:nvSpPr>
        <p:spPr>
          <a:xfrm>
            <a:off x="16755" y="212685"/>
            <a:ext cx="324926" cy="461664"/>
          </a:xfrm>
          <a:prstGeom prst="rect">
            <a:avLst/>
          </a:prstGeom>
          <a:solidFill>
            <a:srgbClr val="009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C1BE91F6-5753-70C8-8013-40EC63FD981C}"/>
              </a:ext>
            </a:extLst>
          </p:cNvPr>
          <p:cNvSpPr txBox="1"/>
          <p:nvPr/>
        </p:nvSpPr>
        <p:spPr>
          <a:xfrm>
            <a:off x="341681" y="212685"/>
            <a:ext cx="101296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s-CO"/>
            </a:defPPr>
            <a:lvl1pPr algn="just">
              <a:spcBef>
                <a:spcPct val="20000"/>
              </a:spcBef>
              <a:buFont typeface="Arial" panose="020B0604020202020204" pitchFamily="34" charset="0"/>
              <a:buNone/>
              <a:defRPr sz="2400" b="1">
                <a:solidFill>
                  <a:srgbClr val="0191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altLang="es-CO" dirty="0"/>
              <a:t>Revisión en la visita de inspección sanitaria</a:t>
            </a: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7F3BBC05-87BE-E50B-67C7-1A1DF060E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18" y="6265032"/>
            <a:ext cx="821647" cy="340278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2EC6245-E8CB-A7D7-4724-D7DC916518AC}"/>
              </a:ext>
            </a:extLst>
          </p:cNvPr>
          <p:cNvSpPr/>
          <p:nvPr/>
        </p:nvSpPr>
        <p:spPr>
          <a:xfrm>
            <a:off x="1480603" y="1286934"/>
            <a:ext cx="1885950" cy="3883378"/>
          </a:xfrm>
          <a:prstGeom prst="rect">
            <a:avLst/>
          </a:prstGeom>
          <a:solidFill>
            <a:schemeClr val="bg1"/>
          </a:solidFill>
          <a:ln w="19050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highlight>
                <a:srgbClr val="808080"/>
              </a:highlight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17F046A-F022-0251-97F1-5EB85B2BE2BC}"/>
              </a:ext>
            </a:extLst>
          </p:cNvPr>
          <p:cNvSpPr/>
          <p:nvPr/>
        </p:nvSpPr>
        <p:spPr>
          <a:xfrm>
            <a:off x="3416647" y="1286933"/>
            <a:ext cx="1885950" cy="3883378"/>
          </a:xfrm>
          <a:prstGeom prst="rect">
            <a:avLst/>
          </a:prstGeom>
          <a:solidFill>
            <a:schemeClr val="bg1"/>
          </a:solidFill>
          <a:ln w="19050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FB29B4A-0879-06B7-E5B4-7689B352908D}"/>
              </a:ext>
            </a:extLst>
          </p:cNvPr>
          <p:cNvSpPr/>
          <p:nvPr/>
        </p:nvSpPr>
        <p:spPr>
          <a:xfrm>
            <a:off x="5358376" y="1281289"/>
            <a:ext cx="1885950" cy="3883378"/>
          </a:xfrm>
          <a:prstGeom prst="rect">
            <a:avLst/>
          </a:prstGeom>
          <a:solidFill>
            <a:schemeClr val="bg1"/>
          </a:solidFill>
          <a:ln w="19050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6095B06-6E12-C005-6669-695A0921E07E}"/>
              </a:ext>
            </a:extLst>
          </p:cNvPr>
          <p:cNvSpPr/>
          <p:nvPr/>
        </p:nvSpPr>
        <p:spPr>
          <a:xfrm>
            <a:off x="7308829" y="1281288"/>
            <a:ext cx="1885950" cy="3883378"/>
          </a:xfrm>
          <a:prstGeom prst="rect">
            <a:avLst/>
          </a:prstGeom>
          <a:solidFill>
            <a:schemeClr val="bg1"/>
          </a:solidFill>
          <a:ln w="19050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AF275E7-1D23-1544-457A-51AC4C3B37D8}"/>
              </a:ext>
            </a:extLst>
          </p:cNvPr>
          <p:cNvSpPr/>
          <p:nvPr/>
        </p:nvSpPr>
        <p:spPr>
          <a:xfrm>
            <a:off x="9233584" y="1281288"/>
            <a:ext cx="1885950" cy="3883378"/>
          </a:xfrm>
          <a:prstGeom prst="rect">
            <a:avLst/>
          </a:prstGeom>
          <a:solidFill>
            <a:schemeClr val="bg1"/>
          </a:solidFill>
          <a:ln w="19050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136AAB9-D0C0-E89D-6CE4-73BA38572B62}"/>
              </a:ext>
            </a:extLst>
          </p:cNvPr>
          <p:cNvSpPr txBox="1"/>
          <p:nvPr/>
        </p:nvSpPr>
        <p:spPr>
          <a:xfrm>
            <a:off x="1560810" y="3019106"/>
            <a:ext cx="1705443" cy="70788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28575">
            <a:solidFill>
              <a:srgbClr val="080808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CO" sz="2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Condiciones locativas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4D063A4-AEA0-A8A3-8DED-B8F6E00AECBD}"/>
              </a:ext>
            </a:extLst>
          </p:cNvPr>
          <p:cNvSpPr txBox="1"/>
          <p:nvPr/>
        </p:nvSpPr>
        <p:spPr>
          <a:xfrm>
            <a:off x="3453964" y="3070916"/>
            <a:ext cx="1808751" cy="646331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28575">
            <a:solidFill>
              <a:srgbClr val="080808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CO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Recepción materias primas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76D6A40-C67F-6E11-2F93-A1854ED6881A}"/>
              </a:ext>
            </a:extLst>
          </p:cNvPr>
          <p:cNvSpPr txBox="1"/>
          <p:nvPr/>
        </p:nvSpPr>
        <p:spPr>
          <a:xfrm>
            <a:off x="5448629" y="3065833"/>
            <a:ext cx="1705443" cy="101566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28575">
            <a:solidFill>
              <a:srgbClr val="080808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CO" sz="2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Condiciones de conservación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EBD39AD-29DA-9758-D535-D8F877B35914}"/>
              </a:ext>
            </a:extLst>
          </p:cNvPr>
          <p:cNvSpPr txBox="1"/>
          <p:nvPr/>
        </p:nvSpPr>
        <p:spPr>
          <a:xfrm>
            <a:off x="7399082" y="3040138"/>
            <a:ext cx="1705443" cy="70788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28575">
            <a:solidFill>
              <a:srgbClr val="080808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CO" sz="2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Agua </a:t>
            </a:r>
          </a:p>
          <a:p>
            <a:pPr algn="ctr"/>
            <a:r>
              <a:rPr lang="es-CO" sz="2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potable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0B44B1C-C7F3-09C5-3E4A-CDE3B5FA3C8B}"/>
              </a:ext>
            </a:extLst>
          </p:cNvPr>
          <p:cNvSpPr txBox="1"/>
          <p:nvPr/>
        </p:nvSpPr>
        <p:spPr>
          <a:xfrm>
            <a:off x="9323837" y="3009361"/>
            <a:ext cx="1705443" cy="70788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28575">
            <a:solidFill>
              <a:srgbClr val="080808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CO" sz="2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manipulador</a:t>
            </a:r>
          </a:p>
        </p:txBody>
      </p:sp>
      <p:sp>
        <p:nvSpPr>
          <p:cNvPr id="21" name="Flecha: a la izquierda y derecha 20">
            <a:extLst>
              <a:ext uri="{FF2B5EF4-FFF2-40B4-BE49-F238E27FC236}">
                <a16:creationId xmlns:a16="http://schemas.microsoft.com/office/drawing/2014/main" id="{E87ACDB5-24C1-446A-B19B-76A89EB7CFAB}"/>
              </a:ext>
            </a:extLst>
          </p:cNvPr>
          <p:cNvSpPr/>
          <p:nvPr/>
        </p:nvSpPr>
        <p:spPr>
          <a:xfrm>
            <a:off x="1584850" y="4176889"/>
            <a:ext cx="9336344" cy="658410"/>
          </a:xfrm>
          <a:prstGeom prst="leftRightArrow">
            <a:avLst/>
          </a:prstGeom>
          <a:solidFill>
            <a:schemeClr val="accent1">
              <a:lumMod val="50000"/>
            </a:schemeClr>
          </a:solidFill>
          <a:ln>
            <a:solidFill>
              <a:srgbClr val="080808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C8936090-015D-5D9E-11E0-49F1E10843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4849" y="1518082"/>
            <a:ext cx="1705443" cy="1405970"/>
          </a:xfrm>
          <a:prstGeom prst="rect">
            <a:avLst/>
          </a:prstGeom>
        </p:spPr>
      </p:pic>
      <p:pic>
        <p:nvPicPr>
          <p:cNvPr id="1026" name="Picture 2" descr="Ruina para el tomate de industria: suben un 250% los costes de producción y  el precio apenas un 34% | Agronews Castilla y León">
            <a:extLst>
              <a:ext uri="{FF2B5EF4-FFF2-40B4-BE49-F238E27FC236}">
                <a16:creationId xmlns:a16="http://schemas.microsoft.com/office/drawing/2014/main" id="{8B4C494A-1772-E8E0-665C-56AC4E886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147" y="1518082"/>
            <a:ext cx="1692290" cy="140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ómo conservar correctamente las frutas y verduras">
            <a:extLst>
              <a:ext uri="{FF2B5EF4-FFF2-40B4-BE49-F238E27FC236}">
                <a16:creationId xmlns:a16="http://schemas.microsoft.com/office/drawing/2014/main" id="{F517EEEC-02AB-15E4-1141-DF710F894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397" y="1518082"/>
            <a:ext cx="1705443" cy="140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ejía alimentaria para desinfectar los alimentos sin dañar nuestra salud">
            <a:extLst>
              <a:ext uri="{FF2B5EF4-FFF2-40B4-BE49-F238E27FC236}">
                <a16:creationId xmlns:a16="http://schemas.microsoft.com/office/drawing/2014/main" id="{72BC8544-A4C6-EA94-27AF-5D00EEE25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837" y="1543021"/>
            <a:ext cx="1705443" cy="138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tap planta de agua potable compuesta Plus a presión para aguas con altos  contenidos de color y turbiedad - Ingeaguas">
            <a:extLst>
              <a:ext uri="{FF2B5EF4-FFF2-40B4-BE49-F238E27FC236}">
                <a16:creationId xmlns:a16="http://schemas.microsoft.com/office/drawing/2014/main" id="{D6C3535B-37B9-6881-4670-C98A1D3D1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202" y="1518082"/>
            <a:ext cx="1629202" cy="140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982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C9BB0DB-8F0D-4012-9AF5-FAA68D512B34}"/>
              </a:ext>
            </a:extLst>
          </p:cNvPr>
          <p:cNvSpPr txBox="1"/>
          <p:nvPr/>
        </p:nvSpPr>
        <p:spPr>
          <a:xfrm>
            <a:off x="1624519" y="2344366"/>
            <a:ext cx="17120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5000" b="1" dirty="0">
                <a:solidFill>
                  <a:srgbClr val="0191B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  <a:endParaRPr lang="es-CO" sz="15000" b="1" dirty="0">
              <a:solidFill>
                <a:srgbClr val="0191B4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6887C9C-1805-4BDA-BBC9-C5C76E93E3AC}"/>
              </a:ext>
            </a:extLst>
          </p:cNvPr>
          <p:cNvSpPr txBox="1"/>
          <p:nvPr/>
        </p:nvSpPr>
        <p:spPr>
          <a:xfrm>
            <a:off x="4033517" y="3252306"/>
            <a:ext cx="6533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Condiciones Locativas</a:t>
            </a:r>
            <a:endParaRPr lang="es-CO" sz="3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9A36518-DC36-44D4-ADEB-6542C4299401}"/>
              </a:ext>
            </a:extLst>
          </p:cNvPr>
          <p:cNvSpPr/>
          <p:nvPr/>
        </p:nvSpPr>
        <p:spPr>
          <a:xfrm>
            <a:off x="4036979" y="4029164"/>
            <a:ext cx="535021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4437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852690EE-1200-8ACB-B606-8B6CB2FC00E3}"/>
              </a:ext>
            </a:extLst>
          </p:cNvPr>
          <p:cNvGrpSpPr/>
          <p:nvPr/>
        </p:nvGrpSpPr>
        <p:grpSpPr>
          <a:xfrm>
            <a:off x="484203" y="5742881"/>
            <a:ext cx="11528579" cy="862429"/>
            <a:chOff x="484203" y="5742881"/>
            <a:chExt cx="11528579" cy="862429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154E0858-3836-F2C0-1409-3FC41107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203" y="5742881"/>
              <a:ext cx="1885950" cy="78105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365E172C-7E7B-144B-C586-320684F27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26832" y="5824260"/>
              <a:ext cx="1885950" cy="781050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7A4651D6-DF0B-2675-FB65-7CF3084E1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120" y="6224876"/>
            <a:ext cx="531922" cy="420589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398EE8CF-6E31-BD45-4B62-CFD8F342CCDE}"/>
              </a:ext>
            </a:extLst>
          </p:cNvPr>
          <p:cNvSpPr/>
          <p:nvPr/>
        </p:nvSpPr>
        <p:spPr>
          <a:xfrm>
            <a:off x="16755" y="212685"/>
            <a:ext cx="324926" cy="461664"/>
          </a:xfrm>
          <a:prstGeom prst="rect">
            <a:avLst/>
          </a:prstGeom>
          <a:solidFill>
            <a:srgbClr val="009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2B18A88-9097-4116-B2C8-0537EAFAC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18" y="6265032"/>
            <a:ext cx="821647" cy="34027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C59D9C4-9017-27D4-A608-4A0BF5288C19}"/>
              </a:ext>
            </a:extLst>
          </p:cNvPr>
          <p:cNvSpPr txBox="1"/>
          <p:nvPr/>
        </p:nvSpPr>
        <p:spPr>
          <a:xfrm>
            <a:off x="341681" y="212685"/>
            <a:ext cx="101296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s-CO"/>
            </a:defPPr>
            <a:lvl1pPr algn="just">
              <a:spcBef>
                <a:spcPct val="20000"/>
              </a:spcBef>
              <a:buFont typeface="Arial" panose="020B0604020202020204" pitchFamily="34" charset="0"/>
              <a:buNone/>
              <a:defRPr sz="2400" b="1">
                <a:solidFill>
                  <a:srgbClr val="0191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altLang="es-CO" dirty="0"/>
              <a:t>Pisos y drenajes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DCE217A-6F2E-D617-BE68-30812241D73F}"/>
              </a:ext>
            </a:extLst>
          </p:cNvPr>
          <p:cNvSpPr txBox="1"/>
          <p:nvPr/>
        </p:nvSpPr>
        <p:spPr>
          <a:xfrm>
            <a:off x="1986844" y="3947348"/>
            <a:ext cx="2415822" cy="707886"/>
          </a:xfrm>
          <a:prstGeom prst="rect">
            <a:avLst/>
          </a:prstGeom>
          <a:noFill/>
          <a:ln w="28575">
            <a:solidFill>
              <a:srgbClr val="080808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CO" sz="2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y acabado sanitario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DA76742-2B7D-5C08-83B5-64DD0AD4CF0D}"/>
              </a:ext>
            </a:extLst>
          </p:cNvPr>
          <p:cNvSpPr txBox="1"/>
          <p:nvPr/>
        </p:nvSpPr>
        <p:spPr>
          <a:xfrm>
            <a:off x="4744473" y="3928863"/>
            <a:ext cx="2443566" cy="707886"/>
          </a:xfrm>
          <a:prstGeom prst="rect">
            <a:avLst/>
          </a:prstGeom>
          <a:noFill/>
          <a:ln w="28575">
            <a:solidFill>
              <a:srgbClr val="080808"/>
            </a:solidFill>
          </a:ln>
        </p:spPr>
        <p:txBody>
          <a:bodyPr wrap="square">
            <a:spAutoFit/>
          </a:bodyPr>
          <a:lstStyle>
            <a:defPPr>
              <a:defRPr lang="es-CO"/>
            </a:defPPr>
            <a:lvl1pPr algn="ctr">
              <a:defRPr sz="200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dirty="0"/>
              <a:t>Pendiente para efectos de desagüe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C1894F5-0C9D-368D-F288-ABB39A2C92E3}"/>
              </a:ext>
            </a:extLst>
          </p:cNvPr>
          <p:cNvSpPr txBox="1"/>
          <p:nvPr/>
        </p:nvSpPr>
        <p:spPr>
          <a:xfrm>
            <a:off x="7663250" y="3638365"/>
            <a:ext cx="2230906" cy="1015663"/>
          </a:xfrm>
          <a:prstGeom prst="rect">
            <a:avLst/>
          </a:prstGeom>
          <a:noFill/>
          <a:ln w="28575">
            <a:solidFill>
              <a:srgbClr val="080808"/>
            </a:solidFill>
          </a:ln>
        </p:spPr>
        <p:txBody>
          <a:bodyPr wrap="square">
            <a:spAutoFit/>
          </a:bodyPr>
          <a:lstStyle>
            <a:defPPr>
              <a:defRPr lang="es-CO"/>
            </a:defPPr>
            <a:lvl1pPr algn="ctr">
              <a:defRPr sz="200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dirty="0"/>
              <a:t>Protegidos con rejillas en material sanitario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884CD45E-E8D3-5E0A-FBC6-3C95F51B3B37}"/>
              </a:ext>
            </a:extLst>
          </p:cNvPr>
          <p:cNvSpPr/>
          <p:nvPr/>
        </p:nvSpPr>
        <p:spPr>
          <a:xfrm>
            <a:off x="1860759" y="1546641"/>
            <a:ext cx="2667993" cy="3251200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C05D4E1-7F28-14D5-4E60-5DD2F458027A}"/>
              </a:ext>
            </a:extLst>
          </p:cNvPr>
          <p:cNvSpPr/>
          <p:nvPr/>
        </p:nvSpPr>
        <p:spPr>
          <a:xfrm>
            <a:off x="4632260" y="1535416"/>
            <a:ext cx="2667993" cy="3251200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4B0229E7-374E-28F0-E0AB-CA0D6999FF50}"/>
              </a:ext>
            </a:extLst>
          </p:cNvPr>
          <p:cNvSpPr/>
          <p:nvPr/>
        </p:nvSpPr>
        <p:spPr>
          <a:xfrm>
            <a:off x="7445246" y="1507262"/>
            <a:ext cx="2667993" cy="3251200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050" name="Picture 2" descr="Agricultura al Día / Así es una planta procesadora de frutas orgánicas -  YouTube">
            <a:extLst>
              <a:ext uri="{FF2B5EF4-FFF2-40B4-BE49-F238E27FC236}">
                <a16:creationId xmlns:a16="http://schemas.microsoft.com/office/drawing/2014/main" id="{A0B35044-669B-D1F2-0E09-D3328E17E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844" y="1695635"/>
            <a:ext cx="2415822" cy="217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áquina De Procesamiento De Jugos Y Frutas,Suministro Profesional,Línea De  Producción - Buy Jugo De Fruta De La Línea De Procesamiento De,Jugo De  Fruta De La Línea De Procesamiento De Jugo De Fruta">
            <a:extLst>
              <a:ext uri="{FF2B5EF4-FFF2-40B4-BE49-F238E27FC236}">
                <a16:creationId xmlns:a16="http://schemas.microsoft.com/office/drawing/2014/main" id="{A1C795CF-5A66-FA90-9479-73C63AE85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396" y="1663762"/>
            <a:ext cx="2295618" cy="211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A8F32C1D-EE9C-33B3-7E87-AABF0254A5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3250" y="1695635"/>
            <a:ext cx="2225815" cy="182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871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852690EE-1200-8ACB-B606-8B6CB2FC00E3}"/>
              </a:ext>
            </a:extLst>
          </p:cNvPr>
          <p:cNvGrpSpPr/>
          <p:nvPr/>
        </p:nvGrpSpPr>
        <p:grpSpPr>
          <a:xfrm>
            <a:off x="484203" y="5742881"/>
            <a:ext cx="11528579" cy="862429"/>
            <a:chOff x="484203" y="5742881"/>
            <a:chExt cx="11528579" cy="862429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154E0858-3836-F2C0-1409-3FC41107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203" y="5742881"/>
              <a:ext cx="1885950" cy="78105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365E172C-7E7B-144B-C586-320684F27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26832" y="5824260"/>
              <a:ext cx="1885950" cy="781050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7A4651D6-DF0B-2675-FB65-7CF3084E1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120" y="6224876"/>
            <a:ext cx="531922" cy="420589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398EE8CF-6E31-BD45-4B62-CFD8F342CCDE}"/>
              </a:ext>
            </a:extLst>
          </p:cNvPr>
          <p:cNvSpPr/>
          <p:nvPr/>
        </p:nvSpPr>
        <p:spPr>
          <a:xfrm>
            <a:off x="16755" y="212685"/>
            <a:ext cx="324926" cy="461664"/>
          </a:xfrm>
          <a:prstGeom prst="rect">
            <a:avLst/>
          </a:prstGeom>
          <a:solidFill>
            <a:srgbClr val="009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2B18A88-9097-4116-B2C8-0537EAFAC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18" y="6265032"/>
            <a:ext cx="821647" cy="34027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C59D9C4-9017-27D4-A608-4A0BF5288C19}"/>
              </a:ext>
            </a:extLst>
          </p:cNvPr>
          <p:cNvSpPr txBox="1"/>
          <p:nvPr/>
        </p:nvSpPr>
        <p:spPr>
          <a:xfrm>
            <a:off x="341681" y="212685"/>
            <a:ext cx="101296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s-CO"/>
            </a:defPPr>
            <a:lvl1pPr algn="just">
              <a:spcBef>
                <a:spcPct val="20000"/>
              </a:spcBef>
              <a:buFont typeface="Arial" panose="020B0604020202020204" pitchFamily="34" charset="0"/>
              <a:buNone/>
              <a:defRPr sz="2400" b="1">
                <a:solidFill>
                  <a:srgbClr val="0191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altLang="es-CO" dirty="0"/>
              <a:t>Paredes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19C9752-702C-F491-7F33-DFC0EDC44FC7}"/>
              </a:ext>
            </a:extLst>
          </p:cNvPr>
          <p:cNvSpPr/>
          <p:nvPr/>
        </p:nvSpPr>
        <p:spPr>
          <a:xfrm>
            <a:off x="884930" y="1196501"/>
            <a:ext cx="3117641" cy="3700401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D113B5A-2F29-E9B7-6148-464AE153A38A}"/>
              </a:ext>
            </a:extLst>
          </p:cNvPr>
          <p:cNvSpPr txBox="1"/>
          <p:nvPr/>
        </p:nvSpPr>
        <p:spPr>
          <a:xfrm>
            <a:off x="884930" y="4965948"/>
            <a:ext cx="3117640" cy="707886"/>
          </a:xfrm>
          <a:prstGeom prst="rect">
            <a:avLst/>
          </a:prstGeom>
          <a:noFill/>
          <a:ln w="28575">
            <a:solidFill>
              <a:srgbClr val="080808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CO" sz="2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resistente y acabado sanitario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1566F97-DF3A-32BC-19BF-8D376729F2D9}"/>
              </a:ext>
            </a:extLst>
          </p:cNvPr>
          <p:cNvSpPr txBox="1"/>
          <p:nvPr/>
        </p:nvSpPr>
        <p:spPr>
          <a:xfrm>
            <a:off x="4198218" y="4965948"/>
            <a:ext cx="3117640" cy="707886"/>
          </a:xfrm>
          <a:prstGeom prst="rect">
            <a:avLst/>
          </a:prstGeom>
          <a:noFill/>
          <a:ln w="28575">
            <a:solidFill>
              <a:srgbClr val="080808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CO" sz="2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Lisas, lavables (ángulos), color claro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0EA36F2-3BCC-FBC0-9C1D-9979BF4B8C67}"/>
              </a:ext>
            </a:extLst>
          </p:cNvPr>
          <p:cNvSpPr/>
          <p:nvPr/>
        </p:nvSpPr>
        <p:spPr>
          <a:xfrm>
            <a:off x="4198218" y="1196501"/>
            <a:ext cx="3117641" cy="3700401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BCE3D5D2-F390-D93D-1327-3F06A729AFE0}"/>
              </a:ext>
            </a:extLst>
          </p:cNvPr>
          <p:cNvSpPr/>
          <p:nvPr/>
        </p:nvSpPr>
        <p:spPr>
          <a:xfrm>
            <a:off x="7500217" y="1177343"/>
            <a:ext cx="3224227" cy="373084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EC5B927-2EA6-2120-4127-8DEC0681C98B}"/>
              </a:ext>
            </a:extLst>
          </p:cNvPr>
          <p:cNvSpPr txBox="1"/>
          <p:nvPr/>
        </p:nvSpPr>
        <p:spPr>
          <a:xfrm>
            <a:off x="7500217" y="4972771"/>
            <a:ext cx="3224227" cy="707886"/>
          </a:xfrm>
          <a:prstGeom prst="rect">
            <a:avLst/>
          </a:prstGeom>
          <a:noFill/>
          <a:ln w="28575">
            <a:solidFill>
              <a:srgbClr val="080808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CO" sz="2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Evitar acumulación de suciedad, facilitar L y D.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4CE58CAA-F036-762D-BA59-C1B87A83B6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34" t="6747" r="6577" b="11947"/>
          <a:stretch/>
        </p:blipFill>
        <p:spPr>
          <a:xfrm>
            <a:off x="4314548" y="1273170"/>
            <a:ext cx="2921630" cy="163092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DE6EE67-B88A-9876-417D-A87C8FB652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9451" y="1281302"/>
            <a:ext cx="2928966" cy="162279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AAB0306F-F7C1-5619-A94F-B738BEF35C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0741" y="2873437"/>
            <a:ext cx="2928966" cy="1955732"/>
          </a:xfrm>
          <a:prstGeom prst="rect">
            <a:avLst/>
          </a:prstGeom>
        </p:spPr>
      </p:pic>
      <p:pic>
        <p:nvPicPr>
          <p:cNvPr id="3074" name="Picture 2" descr="Untitled">
            <a:extLst>
              <a:ext uri="{FF2B5EF4-FFF2-40B4-BE49-F238E27FC236}">
                <a16:creationId xmlns:a16="http://schemas.microsoft.com/office/drawing/2014/main" id="{AAEA9633-967F-BB89-B11A-DF8A4C51C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548" y="2973143"/>
            <a:ext cx="292163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ngenieria de Alimentos - Universidad de Pamplona - Tecnología de Vegetales  y Hortalizas">
            <a:extLst>
              <a:ext uri="{FF2B5EF4-FFF2-40B4-BE49-F238E27FC236}">
                <a16:creationId xmlns:a16="http://schemas.microsoft.com/office/drawing/2014/main" id="{A19A734D-488E-3B60-2D52-806ED8E01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865" y="1367162"/>
            <a:ext cx="2896432" cy="339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529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852690EE-1200-8ACB-B606-8B6CB2FC00E3}"/>
              </a:ext>
            </a:extLst>
          </p:cNvPr>
          <p:cNvGrpSpPr/>
          <p:nvPr/>
        </p:nvGrpSpPr>
        <p:grpSpPr>
          <a:xfrm>
            <a:off x="484203" y="5742881"/>
            <a:ext cx="11528579" cy="862429"/>
            <a:chOff x="484203" y="5742881"/>
            <a:chExt cx="11528579" cy="862429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154E0858-3836-F2C0-1409-3FC41107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203" y="5742881"/>
              <a:ext cx="1885950" cy="78105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365E172C-7E7B-144B-C586-320684F27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26832" y="5824260"/>
              <a:ext cx="1885950" cy="781050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7A4651D6-DF0B-2675-FB65-7CF3084E1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120" y="6224876"/>
            <a:ext cx="531922" cy="420589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398EE8CF-6E31-BD45-4B62-CFD8F342CCDE}"/>
              </a:ext>
            </a:extLst>
          </p:cNvPr>
          <p:cNvSpPr/>
          <p:nvPr/>
        </p:nvSpPr>
        <p:spPr>
          <a:xfrm>
            <a:off x="16755" y="212685"/>
            <a:ext cx="324926" cy="461664"/>
          </a:xfrm>
          <a:prstGeom prst="rect">
            <a:avLst/>
          </a:prstGeom>
          <a:solidFill>
            <a:srgbClr val="009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2B18A88-9097-4116-B2C8-0537EAFAC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18" y="6265032"/>
            <a:ext cx="821647" cy="34027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C59D9C4-9017-27D4-A608-4A0BF5288C19}"/>
              </a:ext>
            </a:extLst>
          </p:cNvPr>
          <p:cNvSpPr txBox="1"/>
          <p:nvPr/>
        </p:nvSpPr>
        <p:spPr>
          <a:xfrm>
            <a:off x="341681" y="212685"/>
            <a:ext cx="101296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s-CO"/>
            </a:defPPr>
            <a:lvl1pPr algn="just">
              <a:spcBef>
                <a:spcPct val="20000"/>
              </a:spcBef>
              <a:buFont typeface="Arial" panose="020B0604020202020204" pitchFamily="34" charset="0"/>
              <a:buNone/>
              <a:defRPr sz="2400" b="1">
                <a:solidFill>
                  <a:srgbClr val="0191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altLang="es-CO" dirty="0"/>
              <a:t>Techos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4A07CFE-4D8C-FEC9-8A01-47FFB11EC505}"/>
              </a:ext>
            </a:extLst>
          </p:cNvPr>
          <p:cNvSpPr/>
          <p:nvPr/>
        </p:nvSpPr>
        <p:spPr>
          <a:xfrm>
            <a:off x="2215984" y="1373638"/>
            <a:ext cx="3665527" cy="3700401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6B4FFFF-27C9-AE60-9BE6-9DAE154810E4}"/>
              </a:ext>
            </a:extLst>
          </p:cNvPr>
          <p:cNvSpPr txBox="1"/>
          <p:nvPr/>
        </p:nvSpPr>
        <p:spPr>
          <a:xfrm>
            <a:off x="2320263" y="4122035"/>
            <a:ext cx="3456965" cy="830997"/>
          </a:xfrm>
          <a:prstGeom prst="rect">
            <a:avLst/>
          </a:prstGeom>
          <a:noFill/>
          <a:ln w="28575">
            <a:solidFill>
              <a:srgbClr val="080808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CO" sz="16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se acumule la suciedad ni se genere condensación que favorezca la presencia de hongos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860DF55-F9C3-6A07-E83E-5C315D49D75D}"/>
              </a:ext>
            </a:extLst>
          </p:cNvPr>
          <p:cNvSpPr/>
          <p:nvPr/>
        </p:nvSpPr>
        <p:spPr>
          <a:xfrm>
            <a:off x="6190706" y="1369825"/>
            <a:ext cx="3224227" cy="373084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8DBB289-3B64-C383-5949-F4E76D273C27}"/>
              </a:ext>
            </a:extLst>
          </p:cNvPr>
          <p:cNvSpPr txBox="1"/>
          <p:nvPr/>
        </p:nvSpPr>
        <p:spPr>
          <a:xfrm>
            <a:off x="6386290" y="4285471"/>
            <a:ext cx="2831088" cy="584775"/>
          </a:xfrm>
          <a:prstGeom prst="rect">
            <a:avLst/>
          </a:prstGeom>
          <a:noFill/>
          <a:ln w="28575">
            <a:solidFill>
              <a:srgbClr val="080808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s-CO" sz="16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Evitar el desprendimiento </a:t>
            </a:r>
          </a:p>
          <a:p>
            <a:pPr lvl="0" algn="ctr"/>
            <a:r>
              <a:rPr lang="es-CO" sz="16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partículas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F077924-F9FA-F22C-65A7-4EED55F67E31}"/>
              </a:ext>
            </a:extLst>
          </p:cNvPr>
          <p:cNvSpPr/>
          <p:nvPr/>
        </p:nvSpPr>
        <p:spPr>
          <a:xfrm>
            <a:off x="2320263" y="1676322"/>
            <a:ext cx="3456965" cy="2109969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0" r="-7000"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2700" prstMaterial="flat">
            <a:bevelT w="177800" h="254000"/>
            <a:bevelB w="1524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O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52490A63-FA75-10B8-8920-D32755DEDECA}"/>
              </a:ext>
            </a:extLst>
          </p:cNvPr>
          <p:cNvSpPr/>
          <p:nvPr/>
        </p:nvSpPr>
        <p:spPr>
          <a:xfrm>
            <a:off x="6312912" y="1495496"/>
            <a:ext cx="2977844" cy="2317429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0" r="-7000"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2700" prstMaterial="flat">
            <a:bevelT w="177800" h="254000"/>
            <a:bevelB w="1524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70621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852690EE-1200-8ACB-B606-8B6CB2FC00E3}"/>
              </a:ext>
            </a:extLst>
          </p:cNvPr>
          <p:cNvGrpSpPr/>
          <p:nvPr/>
        </p:nvGrpSpPr>
        <p:grpSpPr>
          <a:xfrm>
            <a:off x="484203" y="5742881"/>
            <a:ext cx="11528579" cy="862429"/>
            <a:chOff x="484203" y="5742881"/>
            <a:chExt cx="11528579" cy="862429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154E0858-3836-F2C0-1409-3FC41107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203" y="5742881"/>
              <a:ext cx="1885950" cy="78105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365E172C-7E7B-144B-C586-320684F27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26832" y="5824260"/>
              <a:ext cx="1885950" cy="781050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7A4651D6-DF0B-2675-FB65-7CF3084E1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120" y="6224876"/>
            <a:ext cx="531922" cy="420589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398EE8CF-6E31-BD45-4B62-CFD8F342CCDE}"/>
              </a:ext>
            </a:extLst>
          </p:cNvPr>
          <p:cNvSpPr/>
          <p:nvPr/>
        </p:nvSpPr>
        <p:spPr>
          <a:xfrm>
            <a:off x="16755" y="212685"/>
            <a:ext cx="324926" cy="461664"/>
          </a:xfrm>
          <a:prstGeom prst="rect">
            <a:avLst/>
          </a:prstGeom>
          <a:solidFill>
            <a:srgbClr val="009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2B18A88-9097-4116-B2C8-0537EAFAC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18" y="6265032"/>
            <a:ext cx="821647" cy="340278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629BF764-FD6C-DCAB-582D-E4899915734B}"/>
              </a:ext>
            </a:extLst>
          </p:cNvPr>
          <p:cNvSpPr txBox="1"/>
          <p:nvPr/>
        </p:nvSpPr>
        <p:spPr>
          <a:xfrm>
            <a:off x="412941" y="236919"/>
            <a:ext cx="52066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s-CO"/>
            </a:defPPr>
            <a:lvl1pPr algn="just">
              <a:spcBef>
                <a:spcPct val="20000"/>
              </a:spcBef>
              <a:buFont typeface="Arial" panose="020B0604020202020204" pitchFamily="34" charset="0"/>
              <a:buNone/>
              <a:defRPr sz="2400" b="1">
                <a:solidFill>
                  <a:srgbClr val="0191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altLang="es-CO" dirty="0"/>
              <a:t>Iluminación y Ventilación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EA5CC4F7-E41B-E170-EEA8-88C68B417600}"/>
              </a:ext>
            </a:extLst>
          </p:cNvPr>
          <p:cNvSpPr/>
          <p:nvPr/>
        </p:nvSpPr>
        <p:spPr>
          <a:xfrm>
            <a:off x="1427178" y="718880"/>
            <a:ext cx="9044155" cy="25407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B9095A0-3804-E37E-40F3-2FCAE4F56360}"/>
              </a:ext>
            </a:extLst>
          </p:cNvPr>
          <p:cNvSpPr/>
          <p:nvPr/>
        </p:nvSpPr>
        <p:spPr>
          <a:xfrm>
            <a:off x="1549079" y="803403"/>
            <a:ext cx="2831088" cy="1641725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3000" r="-4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0E54443-0916-A6AB-CD96-DF5C89AD4088}"/>
              </a:ext>
            </a:extLst>
          </p:cNvPr>
          <p:cNvSpPr/>
          <p:nvPr/>
        </p:nvSpPr>
        <p:spPr>
          <a:xfrm>
            <a:off x="4680455" y="803402"/>
            <a:ext cx="2831087" cy="1723105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8000" r="-28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-880662"/>
              <a:satOff val="-76170"/>
              <a:lumOff val="8755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O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FB406A0E-DE2E-4B88-0939-489A6B60FD6E}"/>
              </a:ext>
            </a:extLst>
          </p:cNvPr>
          <p:cNvSpPr/>
          <p:nvPr/>
        </p:nvSpPr>
        <p:spPr>
          <a:xfrm>
            <a:off x="7709772" y="803402"/>
            <a:ext cx="2536092" cy="1641726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-440331"/>
              <a:satOff val="-38085"/>
              <a:lumOff val="437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O"/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6B9B4802-08B4-7A6C-DC1E-87EDA1967009}"/>
              </a:ext>
            </a:extLst>
          </p:cNvPr>
          <p:cNvSpPr txBox="1"/>
          <p:nvPr/>
        </p:nvSpPr>
        <p:spPr>
          <a:xfrm>
            <a:off x="1549079" y="2526508"/>
            <a:ext cx="2831088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080808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s-CO" sz="16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Lámparas debidamente protegidas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E9387B77-08D4-0866-3A37-3B2754F78F13}"/>
              </a:ext>
            </a:extLst>
          </p:cNvPr>
          <p:cNvSpPr txBox="1"/>
          <p:nvPr/>
        </p:nvSpPr>
        <p:spPr>
          <a:xfrm>
            <a:off x="4680456" y="2649618"/>
            <a:ext cx="2831088" cy="338554"/>
          </a:xfrm>
          <a:prstGeom prst="rect">
            <a:avLst/>
          </a:prstGeom>
          <a:solidFill>
            <a:schemeClr val="bg1"/>
          </a:solidFill>
          <a:ln w="28575">
            <a:solidFill>
              <a:srgbClr val="080808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s-CO" sz="16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Diferentes tipos de diseño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1535E34E-86CE-F703-4ED5-CBCA06FEDC19}"/>
              </a:ext>
            </a:extLst>
          </p:cNvPr>
          <p:cNvSpPr txBox="1"/>
          <p:nvPr/>
        </p:nvSpPr>
        <p:spPr>
          <a:xfrm>
            <a:off x="7766677" y="2508670"/>
            <a:ext cx="2434031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080808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s-CO" sz="16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Evitar la contaminación del producto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9E031151-7B50-2DA8-67ED-85F3D076A2E6}"/>
              </a:ext>
            </a:extLst>
          </p:cNvPr>
          <p:cNvSpPr/>
          <p:nvPr/>
        </p:nvSpPr>
        <p:spPr>
          <a:xfrm>
            <a:off x="1427179" y="3696560"/>
            <a:ext cx="9044155" cy="2540785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FE7D0D34-9BD4-0834-6238-A333033C2B2E}"/>
              </a:ext>
            </a:extLst>
          </p:cNvPr>
          <p:cNvSpPr txBox="1"/>
          <p:nvPr/>
        </p:nvSpPr>
        <p:spPr>
          <a:xfrm>
            <a:off x="1521249" y="5435341"/>
            <a:ext cx="2831088" cy="523220"/>
          </a:xfrm>
          <a:prstGeom prst="rect">
            <a:avLst/>
          </a:prstGeom>
          <a:noFill/>
          <a:ln w="28575">
            <a:solidFill>
              <a:srgbClr val="080808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CO" sz="14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Diseño debe impedir el acumulo de suciedad y facilitar L y D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8C8693C6-4763-17E1-F376-CA3E98A3F753}"/>
              </a:ext>
            </a:extLst>
          </p:cNvPr>
          <p:cNvSpPr txBox="1"/>
          <p:nvPr/>
        </p:nvSpPr>
        <p:spPr>
          <a:xfrm>
            <a:off x="4696440" y="5600773"/>
            <a:ext cx="2831088" cy="338554"/>
          </a:xfrm>
          <a:prstGeom prst="rect">
            <a:avLst/>
          </a:prstGeom>
          <a:noFill/>
          <a:ln w="28575">
            <a:solidFill>
              <a:srgbClr val="080808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s-CO" sz="16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Ventilador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533368F2-F165-82D9-8D08-ED4AA6B0E928}"/>
              </a:ext>
            </a:extLst>
          </p:cNvPr>
          <p:cNvSpPr txBox="1"/>
          <p:nvPr/>
        </p:nvSpPr>
        <p:spPr>
          <a:xfrm>
            <a:off x="7800545" y="5283148"/>
            <a:ext cx="2434031" cy="830997"/>
          </a:xfrm>
          <a:prstGeom prst="rect">
            <a:avLst/>
          </a:prstGeom>
          <a:noFill/>
          <a:ln w="28575">
            <a:solidFill>
              <a:srgbClr val="080808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CO" sz="16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sistemas de ventilación protegidos y limpios.</a:t>
            </a:r>
          </a:p>
        </p:txBody>
      </p:sp>
      <p:pic>
        <p:nvPicPr>
          <p:cNvPr id="49" name="Imagen 48">
            <a:extLst>
              <a:ext uri="{FF2B5EF4-FFF2-40B4-BE49-F238E27FC236}">
                <a16:creationId xmlns:a16="http://schemas.microsoft.com/office/drawing/2014/main" id="{D9B9C13A-3A8C-FA5F-E6DD-FE37C3E2B45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353" t="9999" r="5047" b="17052"/>
          <a:stretch/>
        </p:blipFill>
        <p:spPr>
          <a:xfrm>
            <a:off x="7800545" y="3823986"/>
            <a:ext cx="2434030" cy="1385869"/>
          </a:xfrm>
          <a:prstGeom prst="rect">
            <a:avLst/>
          </a:prstGeom>
        </p:spPr>
      </p:pic>
      <p:pic>
        <p:nvPicPr>
          <p:cNvPr id="4098" name="Picture 2" descr="Galería de Fotos – Ventven">
            <a:extLst>
              <a:ext uri="{FF2B5EF4-FFF2-40B4-BE49-F238E27FC236}">
                <a16:creationId xmlns:a16="http://schemas.microsoft.com/office/drawing/2014/main" id="{59E15C4E-69EC-BC93-3626-52BAF630A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079" y="3801897"/>
            <a:ext cx="2803258" cy="150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158AD83A-53AD-C1E9-BE7C-DD12B2D5A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304" y="3819223"/>
            <a:ext cx="2831088" cy="169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1552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852690EE-1200-8ACB-B606-8B6CB2FC00E3}"/>
              </a:ext>
            </a:extLst>
          </p:cNvPr>
          <p:cNvGrpSpPr/>
          <p:nvPr/>
        </p:nvGrpSpPr>
        <p:grpSpPr>
          <a:xfrm>
            <a:off x="484203" y="5742881"/>
            <a:ext cx="11528579" cy="862429"/>
            <a:chOff x="484203" y="5742881"/>
            <a:chExt cx="11528579" cy="862429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154E0858-3836-F2C0-1409-3FC41107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203" y="5742881"/>
              <a:ext cx="1885950" cy="78105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365E172C-7E7B-144B-C586-320684F27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26832" y="5824260"/>
              <a:ext cx="1885950" cy="781050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7A4651D6-DF0B-2675-FB65-7CF3084E1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120" y="6224876"/>
            <a:ext cx="531922" cy="420589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398EE8CF-6E31-BD45-4B62-CFD8F342CCDE}"/>
              </a:ext>
            </a:extLst>
          </p:cNvPr>
          <p:cNvSpPr/>
          <p:nvPr/>
        </p:nvSpPr>
        <p:spPr>
          <a:xfrm>
            <a:off x="16755" y="212685"/>
            <a:ext cx="324926" cy="461664"/>
          </a:xfrm>
          <a:prstGeom prst="rect">
            <a:avLst/>
          </a:prstGeom>
          <a:solidFill>
            <a:srgbClr val="009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2B18A88-9097-4116-B2C8-0537EAFAC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18" y="6265032"/>
            <a:ext cx="821647" cy="34027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C59D9C4-9017-27D4-A608-4A0BF5288C19}"/>
              </a:ext>
            </a:extLst>
          </p:cNvPr>
          <p:cNvSpPr txBox="1"/>
          <p:nvPr/>
        </p:nvSpPr>
        <p:spPr>
          <a:xfrm>
            <a:off x="341681" y="212685"/>
            <a:ext cx="101296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s-CO"/>
            </a:defPPr>
            <a:lvl1pPr algn="just">
              <a:spcBef>
                <a:spcPct val="20000"/>
              </a:spcBef>
              <a:buFont typeface="Arial" panose="020B0604020202020204" pitchFamily="34" charset="0"/>
              <a:buNone/>
              <a:defRPr sz="2400" b="1">
                <a:solidFill>
                  <a:srgbClr val="0191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altLang="es-CO" dirty="0"/>
              <a:t>Puertas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091A3E3-D953-4F67-5BE0-4992D0ADAEF5}"/>
              </a:ext>
            </a:extLst>
          </p:cNvPr>
          <p:cNvSpPr/>
          <p:nvPr/>
        </p:nvSpPr>
        <p:spPr>
          <a:xfrm>
            <a:off x="2215984" y="1023960"/>
            <a:ext cx="3665527" cy="4298664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9F5994E-D266-8FD7-3B3C-79D2671C3200}"/>
              </a:ext>
            </a:extLst>
          </p:cNvPr>
          <p:cNvSpPr txBox="1"/>
          <p:nvPr/>
        </p:nvSpPr>
        <p:spPr>
          <a:xfrm>
            <a:off x="2324997" y="4507421"/>
            <a:ext cx="3456965" cy="584775"/>
          </a:xfrm>
          <a:prstGeom prst="rect">
            <a:avLst/>
          </a:prstGeom>
          <a:noFill/>
          <a:ln w="28575">
            <a:solidFill>
              <a:srgbClr val="080808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s-CO" sz="16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resistente y </a:t>
            </a:r>
          </a:p>
          <a:p>
            <a:pPr lvl="0" algn="ctr"/>
            <a:r>
              <a:rPr lang="es-CO" sz="16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protección sanitaria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6111C00-5B4C-61E4-9F04-F86D7C0E4A63}"/>
              </a:ext>
            </a:extLst>
          </p:cNvPr>
          <p:cNvSpPr/>
          <p:nvPr/>
        </p:nvSpPr>
        <p:spPr>
          <a:xfrm>
            <a:off x="6190706" y="1023958"/>
            <a:ext cx="3224227" cy="4298665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AFBB248-51E5-38CF-D192-A7A8C4935E22}"/>
              </a:ext>
            </a:extLst>
          </p:cNvPr>
          <p:cNvSpPr txBox="1"/>
          <p:nvPr/>
        </p:nvSpPr>
        <p:spPr>
          <a:xfrm>
            <a:off x="6310491" y="4922919"/>
            <a:ext cx="2993435" cy="338554"/>
          </a:xfrm>
          <a:prstGeom prst="rect">
            <a:avLst/>
          </a:prstGeom>
          <a:noFill/>
          <a:ln w="28575">
            <a:solidFill>
              <a:srgbClr val="080808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s-CO" sz="16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Diseño sanitario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E467C7A-747E-9320-B051-616A3C6CA3C4}"/>
              </a:ext>
            </a:extLst>
          </p:cNvPr>
          <p:cNvSpPr txBox="1"/>
          <p:nvPr/>
        </p:nvSpPr>
        <p:spPr>
          <a:xfrm>
            <a:off x="3575753" y="5404002"/>
            <a:ext cx="9369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CO" sz="2000" b="1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Rejas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27FD227-4B41-87E1-D8AD-8BEA311D0042}"/>
              </a:ext>
            </a:extLst>
          </p:cNvPr>
          <p:cNvSpPr txBox="1"/>
          <p:nvPr/>
        </p:nvSpPr>
        <p:spPr>
          <a:xfrm>
            <a:off x="7333345" y="5371408"/>
            <a:ext cx="11333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CO" sz="2000" b="1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Puerta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8DC28AAB-174F-D675-95E5-E841C267BD52}"/>
              </a:ext>
            </a:extLst>
          </p:cNvPr>
          <p:cNvSpPr/>
          <p:nvPr/>
        </p:nvSpPr>
        <p:spPr>
          <a:xfrm>
            <a:off x="6310491" y="2876029"/>
            <a:ext cx="3006313" cy="1985740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0" r="-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O"/>
          </a:p>
        </p:txBody>
      </p:sp>
      <p:pic>
        <p:nvPicPr>
          <p:cNvPr id="5122" name="Picture 2" descr="Alimentos - M&amp;M REFRIGERACIÓN es una empresa líder en aislamiento térmico  con paneles de poliuretano,cámaras frigoríficas, equipos de refrigeración y  construcción">
            <a:extLst>
              <a:ext uri="{FF2B5EF4-FFF2-40B4-BE49-F238E27FC236}">
                <a16:creationId xmlns:a16="http://schemas.microsoft.com/office/drawing/2014/main" id="{1BCA480B-DEEC-18F9-2A39-01EB5896B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678" y="1099031"/>
            <a:ext cx="2993435" cy="171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CABBD650-B39C-4058-0AEA-9F9411EC69D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8263" y="3700548"/>
            <a:ext cx="410163" cy="336701"/>
          </a:xfrm>
          <a:prstGeom prst="rect">
            <a:avLst/>
          </a:prstGeom>
        </p:spPr>
      </p:pic>
      <p:pic>
        <p:nvPicPr>
          <p:cNvPr id="5124" name="Picture 4" descr="Puertas Y Rejas - Artículos para el Hogar - Muebles - Jardín en Argentina |  OLX">
            <a:extLst>
              <a:ext uri="{FF2B5EF4-FFF2-40B4-BE49-F238E27FC236}">
                <a16:creationId xmlns:a16="http://schemas.microsoft.com/office/drawing/2014/main" id="{2992A25E-9496-21D1-1F5E-7751897E7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996" y="1147241"/>
            <a:ext cx="3456965" cy="327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4DF31F86-B6C0-9A6E-B0A9-8C767A933F6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36638" y="1147241"/>
            <a:ext cx="410163" cy="336701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338B9712-0CB7-E788-B204-56C5D7D3CDC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46255" y="1149307"/>
            <a:ext cx="379278" cy="39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294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852690EE-1200-8ACB-B606-8B6CB2FC00E3}"/>
              </a:ext>
            </a:extLst>
          </p:cNvPr>
          <p:cNvGrpSpPr/>
          <p:nvPr/>
        </p:nvGrpSpPr>
        <p:grpSpPr>
          <a:xfrm>
            <a:off x="484203" y="5742881"/>
            <a:ext cx="11528579" cy="862429"/>
            <a:chOff x="484203" y="5742881"/>
            <a:chExt cx="11528579" cy="862429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154E0858-3836-F2C0-1409-3FC41107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203" y="5742881"/>
              <a:ext cx="1885950" cy="78105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365E172C-7E7B-144B-C586-320684F27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26832" y="5824260"/>
              <a:ext cx="1885950" cy="781050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7A4651D6-DF0B-2675-FB65-7CF3084E1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120" y="6224876"/>
            <a:ext cx="531922" cy="420589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398EE8CF-6E31-BD45-4B62-CFD8F342CCDE}"/>
              </a:ext>
            </a:extLst>
          </p:cNvPr>
          <p:cNvSpPr/>
          <p:nvPr/>
        </p:nvSpPr>
        <p:spPr>
          <a:xfrm>
            <a:off x="16755" y="212685"/>
            <a:ext cx="324926" cy="461664"/>
          </a:xfrm>
          <a:prstGeom prst="rect">
            <a:avLst/>
          </a:prstGeom>
          <a:solidFill>
            <a:srgbClr val="009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2B18A88-9097-4116-B2C8-0537EAFAC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18" y="6265032"/>
            <a:ext cx="821647" cy="34027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C59D9C4-9017-27D4-A608-4A0BF5288C19}"/>
              </a:ext>
            </a:extLst>
          </p:cNvPr>
          <p:cNvSpPr txBox="1"/>
          <p:nvPr/>
        </p:nvSpPr>
        <p:spPr>
          <a:xfrm>
            <a:off x="341681" y="212685"/>
            <a:ext cx="101296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s-CO"/>
            </a:defPPr>
            <a:lvl1pPr algn="just">
              <a:spcBef>
                <a:spcPct val="20000"/>
              </a:spcBef>
              <a:buFont typeface="Arial" panose="020B0604020202020204" pitchFamily="34" charset="0"/>
              <a:buNone/>
              <a:defRPr sz="2400" b="1">
                <a:solidFill>
                  <a:srgbClr val="0191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altLang="es-CO" dirty="0"/>
              <a:t>Servicios sanitarios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514117B-FA9B-91CD-42A7-55336EDAAE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115" t="49999" r="30855" b="32210"/>
          <a:stretch/>
        </p:blipFill>
        <p:spPr>
          <a:xfrm>
            <a:off x="9820894" y="4940135"/>
            <a:ext cx="736270" cy="64555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AE24A04-0188-AAC2-938A-51271E122D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115" t="49999" r="30855" b="32210"/>
          <a:stretch/>
        </p:blipFill>
        <p:spPr>
          <a:xfrm>
            <a:off x="9820894" y="4940135"/>
            <a:ext cx="736270" cy="645553"/>
          </a:xfrm>
          <a:prstGeom prst="rect">
            <a:avLst/>
          </a:prstGeom>
        </p:spPr>
      </p:pic>
      <p:sp>
        <p:nvSpPr>
          <p:cNvPr id="20" name="Rectangle 3">
            <a:extLst>
              <a:ext uri="{FF2B5EF4-FFF2-40B4-BE49-F238E27FC236}">
                <a16:creationId xmlns:a16="http://schemas.microsoft.com/office/drawing/2014/main" id="{34A38FFF-4EEA-0F58-93BB-ABC2034AF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7834" y="1216073"/>
            <a:ext cx="4456097" cy="1080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7313" indent="-873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es-CO" altLang="es-CO" sz="2000" b="1" dirty="0"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es-CO" altLang="es-CO" sz="1800" b="1" dirty="0">
                <a:latin typeface="Arial" panose="020B0604020202020204" pitchFamily="34" charset="0"/>
                <a:ea typeface="MS PGothic" panose="020B0600070205080204" pitchFamily="34" charset="-128"/>
              </a:rPr>
              <a:t>Servicios sanitarios limpios, con </a:t>
            </a:r>
            <a:r>
              <a:rPr lang="es-CO" altLang="es-CO" sz="1800" b="1" dirty="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dotación completa y conectados </a:t>
            </a:r>
            <a:r>
              <a:rPr lang="es-CO" altLang="es-CO" sz="1800" b="1" dirty="0">
                <a:latin typeface="Arial" panose="020B0604020202020204" pitchFamily="34" charset="0"/>
                <a:ea typeface="MS PGothic" panose="020B0600070205080204" pitchFamily="34" charset="-128"/>
              </a:rPr>
              <a:t>a un sistema de disposición de residuos</a:t>
            </a:r>
            <a:endParaRPr lang="es-ES" altLang="es-CO" sz="1800" dirty="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pic>
        <p:nvPicPr>
          <p:cNvPr id="21" name="Picture 4" descr="DSC01121">
            <a:extLst>
              <a:ext uri="{FF2B5EF4-FFF2-40B4-BE49-F238E27FC236}">
                <a16:creationId xmlns:a16="http://schemas.microsoft.com/office/drawing/2014/main" id="{35B755ED-343C-DD36-CF4F-F2E45979A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t="12117"/>
          <a:stretch>
            <a:fillRect/>
          </a:stretch>
        </p:blipFill>
        <p:spPr>
          <a:xfrm>
            <a:off x="7202398" y="1294864"/>
            <a:ext cx="2464966" cy="3289996"/>
          </a:xfrm>
          <a:prstGeom prst="rect">
            <a:avLst/>
          </a:prstGeom>
          <a:ln w="88900" cap="sq" cmpd="thickThin">
            <a:solidFill>
              <a:srgbClr val="000000"/>
            </a:solidFill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2" name="Picture 6" descr="Resultado de imagen para servicios sanitarios">
            <a:extLst>
              <a:ext uri="{FF2B5EF4-FFF2-40B4-BE49-F238E27FC236}">
                <a16:creationId xmlns:a16="http://schemas.microsoft.com/office/drawing/2014/main" id="{5D20299C-F6A2-570E-56BE-46087A6A8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720" y="2504822"/>
            <a:ext cx="3441008" cy="2037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7BBE8798-5508-BBFA-14F7-1B963EF85424}"/>
              </a:ext>
            </a:extLst>
          </p:cNvPr>
          <p:cNvSpPr txBox="1"/>
          <p:nvPr/>
        </p:nvSpPr>
        <p:spPr>
          <a:xfrm>
            <a:off x="1282826" y="4727218"/>
            <a:ext cx="44560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CO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Buen mantenimiento y no ubicados en áreas de manipulación de alimentos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DB059FEE-3290-71C4-807D-154FF192051D}"/>
              </a:ext>
            </a:extLst>
          </p:cNvPr>
          <p:cNvSpPr txBox="1"/>
          <p:nvPr/>
        </p:nvSpPr>
        <p:spPr>
          <a:xfrm>
            <a:off x="6356301" y="4773384"/>
            <a:ext cx="42966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CO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Dispensador de jabón y sistema de secado de manos, avisos alusivos al correcto lavado de las manos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52F54BAE-46F0-3102-23EA-4D02F252F004}"/>
              </a:ext>
            </a:extLst>
          </p:cNvPr>
          <p:cNvSpPr/>
          <p:nvPr/>
        </p:nvSpPr>
        <p:spPr>
          <a:xfrm>
            <a:off x="1357835" y="1059282"/>
            <a:ext cx="4456097" cy="4764977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A45DF5A3-17F5-EA05-8BF4-70E11ED1A8A7}"/>
              </a:ext>
            </a:extLst>
          </p:cNvPr>
          <p:cNvSpPr/>
          <p:nvPr/>
        </p:nvSpPr>
        <p:spPr>
          <a:xfrm>
            <a:off x="6206833" y="1059283"/>
            <a:ext cx="4456097" cy="4764976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555628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852690EE-1200-8ACB-B606-8B6CB2FC00E3}"/>
              </a:ext>
            </a:extLst>
          </p:cNvPr>
          <p:cNvGrpSpPr/>
          <p:nvPr/>
        </p:nvGrpSpPr>
        <p:grpSpPr>
          <a:xfrm>
            <a:off x="484203" y="5742881"/>
            <a:ext cx="11528579" cy="862429"/>
            <a:chOff x="484203" y="5742881"/>
            <a:chExt cx="11528579" cy="862429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154E0858-3836-F2C0-1409-3FC41107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203" y="5742881"/>
              <a:ext cx="1885950" cy="78105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365E172C-7E7B-144B-C586-320684F27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26832" y="5824260"/>
              <a:ext cx="1885950" cy="781050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7A4651D6-DF0B-2675-FB65-7CF3084E1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120" y="6224876"/>
            <a:ext cx="531922" cy="420589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398EE8CF-6E31-BD45-4B62-CFD8F342CCDE}"/>
              </a:ext>
            </a:extLst>
          </p:cNvPr>
          <p:cNvSpPr/>
          <p:nvPr/>
        </p:nvSpPr>
        <p:spPr>
          <a:xfrm>
            <a:off x="16755" y="212685"/>
            <a:ext cx="324926" cy="461664"/>
          </a:xfrm>
          <a:prstGeom prst="rect">
            <a:avLst/>
          </a:prstGeom>
          <a:solidFill>
            <a:srgbClr val="009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2B18A88-9097-4116-B2C8-0537EAFAC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18" y="6265032"/>
            <a:ext cx="821647" cy="34027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C59D9C4-9017-27D4-A608-4A0BF5288C19}"/>
              </a:ext>
            </a:extLst>
          </p:cNvPr>
          <p:cNvSpPr txBox="1"/>
          <p:nvPr/>
        </p:nvSpPr>
        <p:spPr>
          <a:xfrm>
            <a:off x="341681" y="212685"/>
            <a:ext cx="101296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s-CO"/>
            </a:defPPr>
            <a:lvl1pPr algn="just">
              <a:spcBef>
                <a:spcPct val="20000"/>
              </a:spcBef>
              <a:buFont typeface="Arial" panose="020B0604020202020204" pitchFamily="34" charset="0"/>
              <a:buNone/>
              <a:defRPr sz="2400" b="1">
                <a:solidFill>
                  <a:srgbClr val="0191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altLang="es-CO" dirty="0"/>
              <a:t>Instalaciones físicas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514117B-FA9B-91CD-42A7-55336EDAAE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115" t="49999" r="30855" b="32210"/>
          <a:stretch/>
        </p:blipFill>
        <p:spPr>
          <a:xfrm>
            <a:off x="9820894" y="4940135"/>
            <a:ext cx="736270" cy="64555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A566652-ACE6-AD93-B675-18FAB09F00DE}"/>
              </a:ext>
            </a:extLst>
          </p:cNvPr>
          <p:cNvSpPr txBox="1"/>
          <p:nvPr/>
        </p:nvSpPr>
        <p:spPr>
          <a:xfrm>
            <a:off x="1756061" y="1441038"/>
            <a:ext cx="737018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Estar ubicados en lugares alejados de focos de contaminación, alrededores libres de residuos sólidos y aguas residuales.</a:t>
            </a:r>
          </a:p>
          <a:p>
            <a:endParaRPr lang="es-MX" sz="20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Estar separados de cualquier tipo de vivienda, no se permite presencia de animales y personas diferentes a los operarios en las áreas de producción. </a:t>
            </a:r>
          </a:p>
          <a:p>
            <a:endParaRPr lang="es-MX" sz="20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Delimitación física entre las áreas de recepción, </a:t>
            </a:r>
          </a:p>
          <a:p>
            <a:r>
              <a:rPr lang="es-MX" sz="2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producción, almacenamiento y servicios sanitarios</a:t>
            </a:r>
          </a:p>
          <a:p>
            <a:endParaRPr lang="es-MX" sz="20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B555EFB-5BAC-9B80-7A12-C59F854C7FCA}"/>
              </a:ext>
            </a:extLst>
          </p:cNvPr>
          <p:cNvSpPr/>
          <p:nvPr/>
        </p:nvSpPr>
        <p:spPr>
          <a:xfrm>
            <a:off x="1634836" y="776799"/>
            <a:ext cx="9231432" cy="5385784"/>
          </a:xfrm>
          <a:prstGeom prst="rect">
            <a:avLst/>
          </a:prstGeom>
          <a:noFill/>
          <a:ln w="57150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8AF48ED-BC32-D400-DC75-FEF0211849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1024" y="3225313"/>
            <a:ext cx="2726140" cy="273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16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">
            <a:extLst>
              <a:ext uri="{FF2B5EF4-FFF2-40B4-BE49-F238E27FC236}">
                <a16:creationId xmlns:a16="http://schemas.microsoft.com/office/drawing/2014/main" id="{B95A5743-C02D-4678-860C-ECD44167067D}"/>
              </a:ext>
            </a:extLst>
          </p:cNvPr>
          <p:cNvSpPr txBox="1"/>
          <p:nvPr/>
        </p:nvSpPr>
        <p:spPr>
          <a:xfrm>
            <a:off x="1624519" y="2344366"/>
            <a:ext cx="17120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5000" b="1" dirty="0">
                <a:solidFill>
                  <a:srgbClr val="0191B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  <a:endParaRPr lang="es-CO" sz="15000" b="1" dirty="0">
              <a:solidFill>
                <a:srgbClr val="0191B4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3" name="Rectángulo 6">
            <a:extLst>
              <a:ext uri="{FF2B5EF4-FFF2-40B4-BE49-F238E27FC236}">
                <a16:creationId xmlns:a16="http://schemas.microsoft.com/office/drawing/2014/main" id="{8AAB975F-464F-4FAE-8476-E6E6D58BD8F2}"/>
              </a:ext>
            </a:extLst>
          </p:cNvPr>
          <p:cNvSpPr/>
          <p:nvPr/>
        </p:nvSpPr>
        <p:spPr>
          <a:xfrm>
            <a:off x="4036979" y="4029164"/>
            <a:ext cx="535021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CuadroTexto 7">
            <a:extLst>
              <a:ext uri="{FF2B5EF4-FFF2-40B4-BE49-F238E27FC236}">
                <a16:creationId xmlns:a16="http://schemas.microsoft.com/office/drawing/2014/main" id="{EC5566DC-375F-4517-8965-D6D3CE221CD5}"/>
              </a:ext>
            </a:extLst>
          </p:cNvPr>
          <p:cNvSpPr txBox="1"/>
          <p:nvPr/>
        </p:nvSpPr>
        <p:spPr>
          <a:xfrm>
            <a:off x="3023727" y="3221528"/>
            <a:ext cx="3625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endParaRPr lang="es-CO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364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852690EE-1200-8ACB-B606-8B6CB2FC00E3}"/>
              </a:ext>
            </a:extLst>
          </p:cNvPr>
          <p:cNvGrpSpPr/>
          <p:nvPr/>
        </p:nvGrpSpPr>
        <p:grpSpPr>
          <a:xfrm>
            <a:off x="484203" y="5742881"/>
            <a:ext cx="11528579" cy="862429"/>
            <a:chOff x="484203" y="5742881"/>
            <a:chExt cx="11528579" cy="862429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154E0858-3836-F2C0-1409-3FC41107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203" y="5742881"/>
              <a:ext cx="1885950" cy="78105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365E172C-7E7B-144B-C586-320684F27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26832" y="5824260"/>
              <a:ext cx="1885950" cy="781050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7A4651D6-DF0B-2675-FB65-7CF3084E1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120" y="6224876"/>
            <a:ext cx="531922" cy="420589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398EE8CF-6E31-BD45-4B62-CFD8F342CCDE}"/>
              </a:ext>
            </a:extLst>
          </p:cNvPr>
          <p:cNvSpPr/>
          <p:nvPr/>
        </p:nvSpPr>
        <p:spPr>
          <a:xfrm>
            <a:off x="16755" y="212685"/>
            <a:ext cx="324926" cy="461664"/>
          </a:xfrm>
          <a:prstGeom prst="rect">
            <a:avLst/>
          </a:prstGeom>
          <a:solidFill>
            <a:srgbClr val="009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2B18A88-9097-4116-B2C8-0537EAFAC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18" y="6265032"/>
            <a:ext cx="821647" cy="34027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C59D9C4-9017-27D4-A608-4A0BF5288C19}"/>
              </a:ext>
            </a:extLst>
          </p:cNvPr>
          <p:cNvSpPr txBox="1"/>
          <p:nvPr/>
        </p:nvSpPr>
        <p:spPr>
          <a:xfrm>
            <a:off x="341681" y="212685"/>
            <a:ext cx="101296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s-CO"/>
            </a:defPPr>
            <a:lvl1pPr algn="just">
              <a:spcBef>
                <a:spcPct val="20000"/>
              </a:spcBef>
              <a:buFont typeface="Arial" panose="020B0604020202020204" pitchFamily="34" charset="0"/>
              <a:buNone/>
              <a:defRPr sz="2400" b="1">
                <a:solidFill>
                  <a:srgbClr val="0191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altLang="es-CO" dirty="0"/>
              <a:t>Materias primas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514117B-FA9B-91CD-42A7-55336EDAAE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115" t="49999" r="30855" b="32210"/>
          <a:stretch/>
        </p:blipFill>
        <p:spPr>
          <a:xfrm>
            <a:off x="7088082" y="4869461"/>
            <a:ext cx="736270" cy="64555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9596FD4-E390-6D35-A082-4A63CF8596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115" t="49999" r="30855" b="32210"/>
          <a:stretch/>
        </p:blipFill>
        <p:spPr>
          <a:xfrm>
            <a:off x="7088082" y="4869461"/>
            <a:ext cx="736270" cy="645553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E1FACDAD-BC83-5B1A-EB3A-A89EF4523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3723" y="2653115"/>
            <a:ext cx="2956265" cy="8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30263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buFontTx/>
              <a:buNone/>
            </a:pPr>
            <a:r>
              <a:rPr lang="es-ES" altLang="es-CO" sz="1600" dirty="0">
                <a:latin typeface="Arial" panose="020B0604020202020204" pitchFamily="34" charset="0"/>
                <a:ea typeface="MS PGothic" panose="020B0600070205080204" pitchFamily="34" charset="-128"/>
              </a:rPr>
              <a:t>Recepción de Materia Prima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71C036F7-4BF2-806B-A095-51CD50174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33" y="3350272"/>
            <a:ext cx="2327221" cy="46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s-ES" altLang="es-CO" sz="1800" b="1" dirty="0">
                <a:solidFill>
                  <a:srgbClr val="080808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Área de Lavado </a:t>
            </a:r>
            <a:endParaRPr lang="es-ES" altLang="es-CO" sz="1800" dirty="0">
              <a:solidFill>
                <a:srgbClr val="080808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8" name="Rectángulo 1">
            <a:extLst>
              <a:ext uri="{FF2B5EF4-FFF2-40B4-BE49-F238E27FC236}">
                <a16:creationId xmlns:a16="http://schemas.microsoft.com/office/drawing/2014/main" id="{F8EBD62A-2CDB-30BA-7E11-F22602D28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0805" y="3560238"/>
            <a:ext cx="22791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s-ES" altLang="es-CO" sz="1600" dirty="0"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CO" sz="1600" dirty="0">
                <a:latin typeface="Arial" panose="020B0604020202020204" pitchFamily="34" charset="0"/>
                <a:ea typeface="MS PGothic" panose="020B0600070205080204" pitchFamily="34" charset="-128"/>
              </a:rPr>
              <a:t>Limpieza de las frutas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F67C046-2BAC-FB34-D737-7CB2E015BA72}"/>
              </a:ext>
            </a:extLst>
          </p:cNvPr>
          <p:cNvSpPr txBox="1"/>
          <p:nvPr/>
        </p:nvSpPr>
        <p:spPr>
          <a:xfrm>
            <a:off x="1032937" y="1048560"/>
            <a:ext cx="4076345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s-ES" altLang="es-CO" sz="1800" b="1" dirty="0">
                <a:solidFill>
                  <a:srgbClr val="080808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Área de Recepción “área sucia”</a:t>
            </a:r>
            <a:endParaRPr lang="es-ES" altLang="es-CO" sz="1800" dirty="0">
              <a:solidFill>
                <a:srgbClr val="080808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4CDC511F-1D70-6AF3-51B1-D102A5B6E5B7}"/>
              </a:ext>
            </a:extLst>
          </p:cNvPr>
          <p:cNvSpPr/>
          <p:nvPr/>
        </p:nvSpPr>
        <p:spPr>
          <a:xfrm>
            <a:off x="1032937" y="880534"/>
            <a:ext cx="6676471" cy="2263554"/>
          </a:xfrm>
          <a:prstGeom prst="rect">
            <a:avLst/>
          </a:prstGeom>
          <a:noFill/>
          <a:ln w="19050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C13B6F37-4EFD-F744-BCEB-B0327182F961}"/>
              </a:ext>
            </a:extLst>
          </p:cNvPr>
          <p:cNvSpPr/>
          <p:nvPr/>
        </p:nvSpPr>
        <p:spPr>
          <a:xfrm>
            <a:off x="1032937" y="3241032"/>
            <a:ext cx="6676471" cy="3023999"/>
          </a:xfrm>
          <a:prstGeom prst="rect">
            <a:avLst/>
          </a:prstGeom>
          <a:noFill/>
          <a:ln w="19050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6146" name="Picture 2" descr="Producción industrial de jugo de limón/naranja/cítricos planta/línea de  elaboración - China zumo de naranja, máquina de elaboración de zumos">
            <a:extLst>
              <a:ext uri="{FF2B5EF4-FFF2-40B4-BE49-F238E27FC236}">
                <a16:creationId xmlns:a16="http://schemas.microsoft.com/office/drawing/2014/main" id="{F424DC40-6D32-DDA3-1DB8-FCC3B12B7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124" y="4145872"/>
            <a:ext cx="2769093" cy="171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xcepcional jugo de limón planta de procesamiento en descuentos  inmejorables - alibaba.com">
            <a:extLst>
              <a:ext uri="{FF2B5EF4-FFF2-40B4-BE49-F238E27FC236}">
                <a16:creationId xmlns:a16="http://schemas.microsoft.com/office/drawing/2014/main" id="{A3453A1F-9780-D0BA-FC73-DEC2FCDF4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507" y="1400222"/>
            <a:ext cx="2735709" cy="158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B0350F17-C111-63B6-83FA-DBA3739FA828}"/>
              </a:ext>
            </a:extLst>
          </p:cNvPr>
          <p:cNvSpPr txBox="1"/>
          <p:nvPr/>
        </p:nvSpPr>
        <p:spPr>
          <a:xfrm>
            <a:off x="8283075" y="900827"/>
            <a:ext cx="2900612" cy="923330"/>
          </a:xfrm>
          <a:prstGeom prst="rect">
            <a:avLst/>
          </a:prstGeom>
          <a:noFill/>
          <a:ln>
            <a:solidFill>
              <a:srgbClr val="080808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CO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Las áreas sucias deben estar separadas físicamente de las áreas limpias</a:t>
            </a:r>
            <a:endParaRPr lang="es-CO" dirty="0"/>
          </a:p>
        </p:txBody>
      </p:sp>
      <p:pic>
        <p:nvPicPr>
          <p:cNvPr id="6144" name="Picture 2" descr="Procesamiento de Frutas y Verduras - TecnoSoluciones Integrales - TSI Group">
            <a:extLst>
              <a:ext uri="{FF2B5EF4-FFF2-40B4-BE49-F238E27FC236}">
                <a16:creationId xmlns:a16="http://schemas.microsoft.com/office/drawing/2014/main" id="{962E2C3B-6B57-E72B-29D3-B95523372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722" y="1410353"/>
            <a:ext cx="2735709" cy="113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" name="Picture 4" descr="FRUTAS- Almacenamiento, conservación y control de calidad - YouTube">
            <a:extLst>
              <a:ext uri="{FF2B5EF4-FFF2-40B4-BE49-F238E27FC236}">
                <a16:creationId xmlns:a16="http://schemas.microsoft.com/office/drawing/2014/main" id="{5C34F04E-768D-0186-0AE4-D7A30C496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271" y="3393841"/>
            <a:ext cx="2915167" cy="161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CuadroTexto 6148">
            <a:extLst>
              <a:ext uri="{FF2B5EF4-FFF2-40B4-BE49-F238E27FC236}">
                <a16:creationId xmlns:a16="http://schemas.microsoft.com/office/drawing/2014/main" id="{237D007B-E8D5-8F4B-5888-A527D994E5AA}"/>
              </a:ext>
            </a:extLst>
          </p:cNvPr>
          <p:cNvSpPr txBox="1"/>
          <p:nvPr/>
        </p:nvSpPr>
        <p:spPr>
          <a:xfrm>
            <a:off x="4341755" y="5029686"/>
            <a:ext cx="309823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Las materias primas e insumos se deben almacenar en condiciones sanitarias adecuadas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en áreas independientes, marcadas e identificadas.</a:t>
            </a:r>
          </a:p>
        </p:txBody>
      </p:sp>
      <p:sp>
        <p:nvSpPr>
          <p:cNvPr id="6151" name="CuadroTexto 6150">
            <a:extLst>
              <a:ext uri="{FF2B5EF4-FFF2-40B4-BE49-F238E27FC236}">
                <a16:creationId xmlns:a16="http://schemas.microsoft.com/office/drawing/2014/main" id="{79DC1EE4-CBB1-94B3-754A-6C26530F58FF}"/>
              </a:ext>
            </a:extLst>
          </p:cNvPr>
          <p:cNvSpPr txBox="1"/>
          <p:nvPr/>
        </p:nvSpPr>
        <p:spPr>
          <a:xfrm>
            <a:off x="7955595" y="3223801"/>
            <a:ext cx="3664422" cy="2800767"/>
          </a:xfrm>
          <a:prstGeom prst="rect">
            <a:avLst/>
          </a:prstGeom>
          <a:noFill/>
          <a:ln>
            <a:solidFill>
              <a:srgbClr val="080808"/>
            </a:solidFill>
          </a:ln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s-CO" sz="16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materias primas elaboradas o no, empleadas por la industria de alimentos para su utilización directa, fraccionamiento o conversión en alimentos para consumo humano.</a:t>
            </a:r>
            <a:br>
              <a:rPr lang="es-CO" sz="16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sz="16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16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pesar de que las materias primas pueden o no sufrir transformaciones tecnológicas,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s-CO" sz="16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estas deben ser consideradas como alimento para consumo humano.</a:t>
            </a:r>
          </a:p>
        </p:txBody>
      </p:sp>
    </p:spTree>
    <p:extLst>
      <p:ext uri="{BB962C8B-B14F-4D97-AF65-F5344CB8AC3E}">
        <p14:creationId xmlns:p14="http://schemas.microsoft.com/office/powerpoint/2010/main" val="10285379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C9BB0DB-8F0D-4012-9AF5-FAA68D512B34}"/>
              </a:ext>
            </a:extLst>
          </p:cNvPr>
          <p:cNvSpPr txBox="1"/>
          <p:nvPr/>
        </p:nvSpPr>
        <p:spPr>
          <a:xfrm>
            <a:off x="1624519" y="2344366"/>
            <a:ext cx="17120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5000" b="1" dirty="0">
                <a:solidFill>
                  <a:srgbClr val="0191B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  <a:endParaRPr lang="es-CO" sz="15000" b="1" dirty="0">
              <a:solidFill>
                <a:srgbClr val="0191B4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6887C9C-1805-4BDA-BBC9-C5C76E93E3AC}"/>
              </a:ext>
            </a:extLst>
          </p:cNvPr>
          <p:cNvSpPr txBox="1"/>
          <p:nvPr/>
        </p:nvSpPr>
        <p:spPr>
          <a:xfrm>
            <a:off x="3845457" y="2982724"/>
            <a:ext cx="879777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Almacenamiento y Condiciones de conservación</a:t>
            </a:r>
            <a:endParaRPr lang="es-CO" sz="3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9A36518-DC36-44D4-ADEB-6542C4299401}"/>
              </a:ext>
            </a:extLst>
          </p:cNvPr>
          <p:cNvSpPr/>
          <p:nvPr/>
        </p:nvSpPr>
        <p:spPr>
          <a:xfrm>
            <a:off x="4036979" y="4029164"/>
            <a:ext cx="535021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173269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852690EE-1200-8ACB-B606-8B6CB2FC00E3}"/>
              </a:ext>
            </a:extLst>
          </p:cNvPr>
          <p:cNvGrpSpPr/>
          <p:nvPr/>
        </p:nvGrpSpPr>
        <p:grpSpPr>
          <a:xfrm>
            <a:off x="484203" y="5742881"/>
            <a:ext cx="11528579" cy="862429"/>
            <a:chOff x="484203" y="5742881"/>
            <a:chExt cx="11528579" cy="862429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154E0858-3836-F2C0-1409-3FC41107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203" y="5742881"/>
              <a:ext cx="1885950" cy="78105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365E172C-7E7B-144B-C586-320684F27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26832" y="5824260"/>
              <a:ext cx="1885950" cy="781050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7A4651D6-DF0B-2675-FB65-7CF3084E1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120" y="6224876"/>
            <a:ext cx="531922" cy="420589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398EE8CF-6E31-BD45-4B62-CFD8F342CCDE}"/>
              </a:ext>
            </a:extLst>
          </p:cNvPr>
          <p:cNvSpPr/>
          <p:nvPr/>
        </p:nvSpPr>
        <p:spPr>
          <a:xfrm>
            <a:off x="16755" y="212685"/>
            <a:ext cx="324926" cy="461664"/>
          </a:xfrm>
          <a:prstGeom prst="rect">
            <a:avLst/>
          </a:prstGeom>
          <a:solidFill>
            <a:srgbClr val="009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A47B517-AA2E-90C5-8E25-2E9D90749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18" y="6265032"/>
            <a:ext cx="821647" cy="34027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FC57298-2535-B52E-BE27-29587E8A6773}"/>
              </a:ext>
            </a:extLst>
          </p:cNvPr>
          <p:cNvSpPr txBox="1"/>
          <p:nvPr/>
        </p:nvSpPr>
        <p:spPr>
          <a:xfrm>
            <a:off x="341681" y="212685"/>
            <a:ext cx="101296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s-CO"/>
            </a:defPPr>
            <a:lvl1pPr algn="just">
              <a:spcBef>
                <a:spcPct val="20000"/>
              </a:spcBef>
              <a:buFont typeface="Arial" panose="020B0604020202020204" pitchFamily="34" charset="0"/>
              <a:buNone/>
              <a:defRPr sz="2400" b="1">
                <a:solidFill>
                  <a:srgbClr val="0191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altLang="es-CO" dirty="0"/>
              <a:t>Almacenamiento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55D71A-A564-B4DA-EAD9-75952BF81E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1040" y="4069775"/>
            <a:ext cx="8221210" cy="158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es-MX" altLang="es-CO" sz="2300" dirty="0">
                <a:latin typeface="Arial" panose="020B0604020202020204" pitchFamily="34" charset="0"/>
                <a:ea typeface="MS PGothic" panose="020B0600070205080204" pitchFamily="34" charset="-128"/>
              </a:rPr>
              <a:t>Almacenamiento frutas en lugar seco</a:t>
            </a:r>
            <a:r>
              <a:rPr lang="es-ES" altLang="es-CO" sz="2300" dirty="0">
                <a:latin typeface="Arial" panose="020B0604020202020204" pitchFamily="34" charset="0"/>
                <a:ea typeface="MS PGothic" panose="020B0600070205080204" pitchFamily="34" charset="-128"/>
              </a:rPr>
              <a:t>.</a:t>
            </a:r>
          </a:p>
          <a:p>
            <a:pPr algn="just"/>
            <a:r>
              <a:rPr lang="es-AR" altLang="es-CO" sz="2300" dirty="0">
                <a:latin typeface="Arial" panose="020B0604020202020204" pitchFamily="34" charset="0"/>
                <a:ea typeface="MS PGothic" panose="020B0600070205080204" pitchFamily="34" charset="-128"/>
              </a:rPr>
              <a:t>Separación entre paredes y piso.</a:t>
            </a:r>
          </a:p>
          <a:p>
            <a:pPr algn="just"/>
            <a:r>
              <a:rPr lang="es-AR" altLang="es-CO" sz="2300" dirty="0">
                <a:latin typeface="Arial" panose="020B0604020202020204" pitchFamily="34" charset="0"/>
                <a:ea typeface="MS PGothic" panose="020B0600070205080204" pitchFamily="34" charset="-128"/>
              </a:rPr>
              <a:t>Temperatura, humedad y circulación del aire adecuadas.</a:t>
            </a:r>
            <a:endParaRPr lang="es-ES" altLang="es-CO" sz="2300" dirty="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C26231C7-81C3-7B07-5F3A-3D936C069B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37" t="6746" r="4181" b="6746"/>
          <a:stretch/>
        </p:blipFill>
        <p:spPr>
          <a:xfrm>
            <a:off x="5689599" y="1132164"/>
            <a:ext cx="3476979" cy="2076451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BA2E0CC9-610D-CA6F-C078-3D86844C08EB}"/>
              </a:ext>
            </a:extLst>
          </p:cNvPr>
          <p:cNvSpPr/>
          <p:nvPr/>
        </p:nvSpPr>
        <p:spPr>
          <a:xfrm>
            <a:off x="1427179" y="755728"/>
            <a:ext cx="8475072" cy="4801693"/>
          </a:xfrm>
          <a:prstGeom prst="rect">
            <a:avLst/>
          </a:prstGeom>
          <a:noFill/>
          <a:ln w="57150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098" name="Picture 2" descr="Frutas J. Hernández – Empresa – Fruta y verdura fresca">
            <a:extLst>
              <a:ext uri="{FF2B5EF4-FFF2-40B4-BE49-F238E27FC236}">
                <a16:creationId xmlns:a16="http://schemas.microsoft.com/office/drawing/2014/main" id="{EDE9347B-3503-B5E0-63FE-CE26C3A500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2"/>
          <a:stretch/>
        </p:blipFill>
        <p:spPr bwMode="auto">
          <a:xfrm>
            <a:off x="2183907" y="1079002"/>
            <a:ext cx="3204839" cy="213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0233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852690EE-1200-8ACB-B606-8B6CB2FC00E3}"/>
              </a:ext>
            </a:extLst>
          </p:cNvPr>
          <p:cNvGrpSpPr/>
          <p:nvPr/>
        </p:nvGrpSpPr>
        <p:grpSpPr>
          <a:xfrm>
            <a:off x="484203" y="5742881"/>
            <a:ext cx="11528579" cy="862429"/>
            <a:chOff x="484203" y="5742881"/>
            <a:chExt cx="11528579" cy="862429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154E0858-3836-F2C0-1409-3FC41107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203" y="5742881"/>
              <a:ext cx="1885950" cy="78105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365E172C-7E7B-144B-C586-320684F27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26832" y="5824260"/>
              <a:ext cx="1885950" cy="781050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7A4651D6-DF0B-2675-FB65-7CF3084E1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120" y="6224876"/>
            <a:ext cx="531922" cy="420589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398EE8CF-6E31-BD45-4B62-CFD8F342CCDE}"/>
              </a:ext>
            </a:extLst>
          </p:cNvPr>
          <p:cNvSpPr/>
          <p:nvPr/>
        </p:nvSpPr>
        <p:spPr>
          <a:xfrm>
            <a:off x="16755" y="212685"/>
            <a:ext cx="324926" cy="461664"/>
          </a:xfrm>
          <a:prstGeom prst="rect">
            <a:avLst/>
          </a:prstGeom>
          <a:solidFill>
            <a:srgbClr val="009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A47B517-AA2E-90C5-8E25-2E9D90749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18" y="6265032"/>
            <a:ext cx="821647" cy="34027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51370EB-0A83-1044-B349-763855445560}"/>
              </a:ext>
            </a:extLst>
          </p:cNvPr>
          <p:cNvSpPr txBox="1"/>
          <p:nvPr/>
        </p:nvSpPr>
        <p:spPr>
          <a:xfrm>
            <a:off x="287894" y="232054"/>
            <a:ext cx="39426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s-CO"/>
            </a:defPPr>
            <a:lvl1pPr algn="just">
              <a:spcBef>
                <a:spcPct val="20000"/>
              </a:spcBef>
              <a:buFont typeface="Arial" panose="020B0604020202020204" pitchFamily="34" charset="0"/>
              <a:buNone/>
              <a:defRPr sz="2400" b="1">
                <a:solidFill>
                  <a:srgbClr val="0191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altLang="es-CO" dirty="0"/>
              <a:t>Muestras para análisis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79C1ADC-A6C0-59D1-CD17-8BEDA5A567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98" t="16143" r="15671" b="26410"/>
          <a:stretch/>
        </p:blipFill>
        <p:spPr>
          <a:xfrm>
            <a:off x="11071902" y="5585688"/>
            <a:ext cx="881380" cy="555844"/>
          </a:xfrm>
          <a:prstGeom prst="rect">
            <a:avLst/>
          </a:prstGeom>
        </p:spPr>
      </p:pic>
      <p:sp>
        <p:nvSpPr>
          <p:cNvPr id="9" name="2 Rectángulo">
            <a:extLst>
              <a:ext uri="{FF2B5EF4-FFF2-40B4-BE49-F238E27FC236}">
                <a16:creationId xmlns:a16="http://schemas.microsoft.com/office/drawing/2014/main" id="{095279DF-F3D4-87E3-F041-BC1EDCACA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831" y="1373820"/>
            <a:ext cx="837173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s-CO" altLang="es-CO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La toma de muestras para análisis debe ser practicada por la autoridad sanitaria en cualquiera de las etapas, </a:t>
            </a:r>
            <a:r>
              <a:rPr lang="es-MX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de fabricación, procesamiento, empaque, transporte y comercialización de frutas procesadas, para efectos de inspección y control sanitario</a:t>
            </a:r>
            <a:r>
              <a:rPr lang="es-CO" altLang="es-CO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endParaRPr lang="es-CO" altLang="es-CO" sz="2000" dirty="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BD79B00B-C17D-D724-F2D1-96EC9730773F}"/>
              </a:ext>
            </a:extLst>
          </p:cNvPr>
          <p:cNvSpPr/>
          <p:nvPr/>
        </p:nvSpPr>
        <p:spPr>
          <a:xfrm>
            <a:off x="3997940" y="5348612"/>
            <a:ext cx="3698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CO" altLang="es-CO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Art 13. Resolución 3929 de 2013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Plantilla para la elaboración de procedimientos del SGC">
            <a:extLst>
              <a:ext uri="{FF2B5EF4-FFF2-40B4-BE49-F238E27FC236}">
                <a16:creationId xmlns:a16="http://schemas.microsoft.com/office/drawing/2014/main" id="{0A814254-C1FB-4AEF-F48E-4D4DEC015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180" y="2864976"/>
            <a:ext cx="2631701" cy="215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EA72A224-F0C6-CEB4-4E72-E72C9FCFA239}"/>
              </a:ext>
            </a:extLst>
          </p:cNvPr>
          <p:cNvSpPr/>
          <p:nvPr/>
        </p:nvSpPr>
        <p:spPr>
          <a:xfrm>
            <a:off x="1174290" y="1030081"/>
            <a:ext cx="9345749" cy="4252134"/>
          </a:xfrm>
          <a:prstGeom prst="rect">
            <a:avLst/>
          </a:prstGeom>
          <a:noFill/>
          <a:ln w="28575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3095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852690EE-1200-8ACB-B606-8B6CB2FC00E3}"/>
              </a:ext>
            </a:extLst>
          </p:cNvPr>
          <p:cNvGrpSpPr/>
          <p:nvPr/>
        </p:nvGrpSpPr>
        <p:grpSpPr>
          <a:xfrm>
            <a:off x="484203" y="5742881"/>
            <a:ext cx="11528579" cy="862429"/>
            <a:chOff x="484203" y="5742881"/>
            <a:chExt cx="11528579" cy="862429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154E0858-3836-F2C0-1409-3FC41107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203" y="5742881"/>
              <a:ext cx="1885950" cy="78105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365E172C-7E7B-144B-C586-320684F27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26832" y="5824260"/>
              <a:ext cx="1885950" cy="781050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7A4651D6-DF0B-2675-FB65-7CF3084E1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120" y="6224876"/>
            <a:ext cx="531922" cy="420589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398EE8CF-6E31-BD45-4B62-CFD8F342CCDE}"/>
              </a:ext>
            </a:extLst>
          </p:cNvPr>
          <p:cNvSpPr/>
          <p:nvPr/>
        </p:nvSpPr>
        <p:spPr>
          <a:xfrm>
            <a:off x="16755" y="212685"/>
            <a:ext cx="324926" cy="461664"/>
          </a:xfrm>
          <a:prstGeom prst="rect">
            <a:avLst/>
          </a:prstGeom>
          <a:solidFill>
            <a:srgbClr val="009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A47B517-AA2E-90C5-8E25-2E9D90749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18" y="6265032"/>
            <a:ext cx="821647" cy="34027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51370EB-0A83-1044-B349-763855445560}"/>
              </a:ext>
            </a:extLst>
          </p:cNvPr>
          <p:cNvSpPr txBox="1"/>
          <p:nvPr/>
        </p:nvSpPr>
        <p:spPr>
          <a:xfrm>
            <a:off x="287894" y="232054"/>
            <a:ext cx="65479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s-CO"/>
            </a:defPPr>
            <a:lvl1pPr algn="just">
              <a:spcBef>
                <a:spcPct val="20000"/>
              </a:spcBef>
              <a:buFont typeface="Arial" panose="020B0604020202020204" pitchFamily="34" charset="0"/>
              <a:buNone/>
              <a:defRPr sz="2400" b="1">
                <a:solidFill>
                  <a:srgbClr val="0191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altLang="es-CO" dirty="0"/>
              <a:t>Clasificación y Control de proceso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79C1ADC-A6C0-59D1-CD17-8BEDA5A567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98" t="16143" r="15671" b="26410"/>
          <a:stretch/>
        </p:blipFill>
        <p:spPr>
          <a:xfrm>
            <a:off x="11071902" y="5585688"/>
            <a:ext cx="881380" cy="555844"/>
          </a:xfrm>
          <a:prstGeom prst="rect">
            <a:avLst/>
          </a:prstGeom>
        </p:spPr>
      </p:pic>
      <p:sp>
        <p:nvSpPr>
          <p:cNvPr id="9" name="2 Rectángulo">
            <a:extLst>
              <a:ext uri="{FF2B5EF4-FFF2-40B4-BE49-F238E27FC236}">
                <a16:creationId xmlns:a16="http://schemas.microsoft.com/office/drawing/2014/main" id="{095279DF-F3D4-87E3-F041-BC1EDCACA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1526" y="3757847"/>
            <a:ext cx="226323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s-CO" altLang="es-CO" sz="2000" b="1" dirty="0">
                <a:solidFill>
                  <a:srgbClr val="080808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El control de temperatura en el proceso de pasteurización</a:t>
            </a:r>
            <a:endParaRPr lang="es-CO" altLang="es-CO" sz="2000" dirty="0">
              <a:solidFill>
                <a:srgbClr val="080808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BD79B00B-C17D-D724-F2D1-96EC9730773F}"/>
              </a:ext>
            </a:extLst>
          </p:cNvPr>
          <p:cNvSpPr/>
          <p:nvPr/>
        </p:nvSpPr>
        <p:spPr>
          <a:xfrm>
            <a:off x="2682436" y="5571760"/>
            <a:ext cx="3570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CO" altLang="es-CO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Art 5. Resolución 3929 de 2013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Qué es la pasteurización y para qué sirve? - LIBBYS">
            <a:extLst>
              <a:ext uri="{FF2B5EF4-FFF2-40B4-BE49-F238E27FC236}">
                <a16:creationId xmlns:a16="http://schemas.microsoft.com/office/drawing/2014/main" id="{22F0A541-F754-D826-06B0-0560AB813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391" y="1379067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98EA9833-1A74-13C0-68A6-E65A954867F2}"/>
              </a:ext>
            </a:extLst>
          </p:cNvPr>
          <p:cNvSpPr/>
          <p:nvPr/>
        </p:nvSpPr>
        <p:spPr>
          <a:xfrm>
            <a:off x="8327254" y="1302933"/>
            <a:ext cx="2991775" cy="4252134"/>
          </a:xfrm>
          <a:prstGeom prst="rect">
            <a:avLst/>
          </a:prstGeom>
          <a:noFill/>
          <a:ln w="28575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B8CB271-CBE7-9D55-3A65-3DAA46766ED5}"/>
              </a:ext>
            </a:extLst>
          </p:cNvPr>
          <p:cNvSpPr/>
          <p:nvPr/>
        </p:nvSpPr>
        <p:spPr>
          <a:xfrm>
            <a:off x="612559" y="1319626"/>
            <a:ext cx="7417559" cy="4252134"/>
          </a:xfrm>
          <a:prstGeom prst="rect">
            <a:avLst/>
          </a:prstGeom>
          <a:noFill/>
          <a:ln w="28575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2 Rectángulo">
            <a:extLst>
              <a:ext uri="{FF2B5EF4-FFF2-40B4-BE49-F238E27FC236}">
                <a16:creationId xmlns:a16="http://schemas.microsoft.com/office/drawing/2014/main" id="{110CC56D-2A11-6B52-BEB0-E8CC05D38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11849"/>
            <a:ext cx="70471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s-CO" altLang="es-CO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Las frutas procesadas se clasificarán acorde a la clase de producto</a:t>
            </a:r>
            <a:endParaRPr lang="es-CO" altLang="es-CO" sz="1400" dirty="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8" name="2 Rectángulo">
            <a:extLst>
              <a:ext uri="{FF2B5EF4-FFF2-40B4-BE49-F238E27FC236}">
                <a16:creationId xmlns:a16="http://schemas.microsoft.com/office/drawing/2014/main" id="{1916015B-FE2E-AFB0-BDE3-1CEB767BF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885" y="1551054"/>
            <a:ext cx="7150364" cy="3841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None/>
            </a:pPr>
            <a:r>
              <a:rPr lang="es-CO" altLang="es-CO" sz="1400" b="1" dirty="0">
                <a:solidFill>
                  <a:srgbClr val="080808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1. Jugos o zumos de frutas. </a:t>
            </a:r>
          </a:p>
          <a:p>
            <a:pPr algn="just">
              <a:buNone/>
            </a:pPr>
            <a:r>
              <a:rPr lang="es-CO" sz="1400" b="1" dirty="0">
                <a:solidFill>
                  <a:srgbClr val="080808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2. Pulpa de fruta.</a:t>
            </a:r>
          </a:p>
          <a:p>
            <a:pPr algn="just">
              <a:buNone/>
            </a:pPr>
            <a:r>
              <a:rPr lang="es-CO" sz="1400" b="1" dirty="0">
                <a:solidFill>
                  <a:srgbClr val="080808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3. Pulpa azucarada de fruta.</a:t>
            </a:r>
          </a:p>
          <a:p>
            <a:pPr algn="just">
              <a:buNone/>
            </a:pPr>
            <a:r>
              <a:rPr lang="es-CO" sz="1400" b="1" dirty="0">
                <a:solidFill>
                  <a:srgbClr val="080808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4. Jugos o zumos y pulpa de fruta concentrados.</a:t>
            </a:r>
          </a:p>
          <a:p>
            <a:pPr algn="just">
              <a:buNone/>
            </a:pPr>
            <a:r>
              <a:rPr lang="es-CO" sz="1400" b="1" dirty="0">
                <a:solidFill>
                  <a:srgbClr val="080808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5. Néctares de frutas.</a:t>
            </a:r>
          </a:p>
          <a:p>
            <a:pPr algn="just">
              <a:buNone/>
            </a:pPr>
            <a:r>
              <a:rPr lang="es-CO" sz="1400" b="1" dirty="0">
                <a:solidFill>
                  <a:srgbClr val="080808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6. Refrescos de frutas.</a:t>
            </a:r>
          </a:p>
          <a:p>
            <a:pPr algn="just">
              <a:buNone/>
            </a:pPr>
            <a:r>
              <a:rPr lang="es-CO" sz="1400" b="1" dirty="0">
                <a:solidFill>
                  <a:srgbClr val="080808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7. Bebida con jugo o zumo, pulpa de fruta o concentrados de fruta, clarificados o no o la mezcla de estos.</a:t>
            </a:r>
          </a:p>
          <a:p>
            <a:pPr algn="just">
              <a:buNone/>
            </a:pPr>
            <a:r>
              <a:rPr lang="es-CO" sz="1400" b="1" dirty="0">
                <a:solidFill>
                  <a:srgbClr val="080808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8. Frutas en conserva.</a:t>
            </a:r>
          </a:p>
          <a:p>
            <a:pPr algn="just">
              <a:buNone/>
            </a:pPr>
            <a:r>
              <a:rPr lang="es-CO" sz="1400" b="1" dirty="0">
                <a:solidFill>
                  <a:srgbClr val="080808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9. Frutas encurtidas.</a:t>
            </a:r>
          </a:p>
          <a:p>
            <a:pPr algn="just">
              <a:buNone/>
            </a:pPr>
            <a:r>
              <a:rPr lang="es-CO" sz="1400" b="1" dirty="0">
                <a:solidFill>
                  <a:srgbClr val="080808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10. Frutas deshidratadas o desecadas.</a:t>
            </a:r>
          </a:p>
          <a:p>
            <a:pPr algn="just">
              <a:buNone/>
            </a:pPr>
            <a:r>
              <a:rPr lang="es-CO" sz="1400" b="1" dirty="0">
                <a:solidFill>
                  <a:srgbClr val="080808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11. Jaleas, mermeladas y confituras.</a:t>
            </a:r>
          </a:p>
          <a:p>
            <a:pPr algn="just">
              <a:buNone/>
            </a:pPr>
            <a:r>
              <a:rPr lang="es-CO" sz="1400" b="1" dirty="0">
                <a:solidFill>
                  <a:srgbClr val="080808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12. Bocadillo de fruta.</a:t>
            </a:r>
          </a:p>
          <a:p>
            <a:pPr algn="just">
              <a:buNone/>
            </a:pPr>
            <a:r>
              <a:rPr lang="es-CO" sz="1400" b="1" dirty="0">
                <a:solidFill>
                  <a:srgbClr val="080808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13. Salsas de fruta o a base de fruta.</a:t>
            </a: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s-CO" altLang="es-CO" sz="1400" dirty="0">
              <a:solidFill>
                <a:srgbClr val="080808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8193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C9BB0DB-8F0D-4012-9AF5-FAA68D512B34}"/>
              </a:ext>
            </a:extLst>
          </p:cNvPr>
          <p:cNvSpPr txBox="1"/>
          <p:nvPr/>
        </p:nvSpPr>
        <p:spPr>
          <a:xfrm>
            <a:off x="1624519" y="2344366"/>
            <a:ext cx="17120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5000" b="1" dirty="0">
                <a:solidFill>
                  <a:srgbClr val="0191B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</a:t>
            </a:r>
            <a:endParaRPr lang="es-CO" sz="15000" b="1" dirty="0">
              <a:solidFill>
                <a:srgbClr val="0191B4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6887C9C-1805-4BDA-BBC9-C5C76E93E3AC}"/>
              </a:ext>
            </a:extLst>
          </p:cNvPr>
          <p:cNvSpPr txBox="1"/>
          <p:nvPr/>
        </p:nvSpPr>
        <p:spPr>
          <a:xfrm>
            <a:off x="3871159" y="2954588"/>
            <a:ext cx="832084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CO" altLang="es-CO" sz="3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Expedición de autorizaciones de comercialización</a:t>
            </a:r>
            <a:endParaRPr lang="es-CO" sz="3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9A36518-DC36-44D4-ADEB-6542C4299401}"/>
              </a:ext>
            </a:extLst>
          </p:cNvPr>
          <p:cNvSpPr/>
          <p:nvPr/>
        </p:nvSpPr>
        <p:spPr>
          <a:xfrm>
            <a:off x="4036979" y="4029164"/>
            <a:ext cx="535021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20077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852690EE-1200-8ACB-B606-8B6CB2FC00E3}"/>
              </a:ext>
            </a:extLst>
          </p:cNvPr>
          <p:cNvGrpSpPr/>
          <p:nvPr/>
        </p:nvGrpSpPr>
        <p:grpSpPr>
          <a:xfrm>
            <a:off x="484203" y="5742881"/>
            <a:ext cx="11528579" cy="862429"/>
            <a:chOff x="484203" y="5742881"/>
            <a:chExt cx="11528579" cy="862429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154E0858-3836-F2C0-1409-3FC41107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203" y="5742881"/>
              <a:ext cx="1885950" cy="78105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365E172C-7E7B-144B-C586-320684F27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26832" y="5824260"/>
              <a:ext cx="1885950" cy="781050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7A4651D6-DF0B-2675-FB65-7CF3084E1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120" y="6224876"/>
            <a:ext cx="531922" cy="420589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398EE8CF-6E31-BD45-4B62-CFD8F342CCDE}"/>
              </a:ext>
            </a:extLst>
          </p:cNvPr>
          <p:cNvSpPr/>
          <p:nvPr/>
        </p:nvSpPr>
        <p:spPr>
          <a:xfrm>
            <a:off x="16755" y="212685"/>
            <a:ext cx="324926" cy="461664"/>
          </a:xfrm>
          <a:prstGeom prst="rect">
            <a:avLst/>
          </a:prstGeom>
          <a:solidFill>
            <a:srgbClr val="009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A47B517-AA2E-90C5-8E25-2E9D90749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18" y="6265032"/>
            <a:ext cx="821647" cy="34027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51370EB-0A83-1044-B349-763855445560}"/>
              </a:ext>
            </a:extLst>
          </p:cNvPr>
          <p:cNvSpPr txBox="1"/>
          <p:nvPr/>
        </p:nvSpPr>
        <p:spPr>
          <a:xfrm>
            <a:off x="287894" y="232054"/>
            <a:ext cx="39426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s-CO"/>
            </a:defPPr>
            <a:lvl1pPr algn="just">
              <a:spcBef>
                <a:spcPct val="20000"/>
              </a:spcBef>
              <a:buFont typeface="Arial" panose="020B0604020202020204" pitchFamily="34" charset="0"/>
              <a:buNone/>
              <a:defRPr sz="2400" b="1">
                <a:solidFill>
                  <a:srgbClr val="0191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altLang="es-CO" dirty="0"/>
              <a:t>Marco normativo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79C1ADC-A6C0-59D1-CD17-8BEDA5A567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98" t="16143" r="15671" b="26410"/>
          <a:stretch/>
        </p:blipFill>
        <p:spPr>
          <a:xfrm>
            <a:off x="11071902" y="5585688"/>
            <a:ext cx="881380" cy="555844"/>
          </a:xfrm>
          <a:prstGeom prst="rect">
            <a:avLst/>
          </a:prstGeom>
        </p:spPr>
      </p:pic>
      <p:grpSp>
        <p:nvGrpSpPr>
          <p:cNvPr id="27" name="Grupo 26">
            <a:extLst>
              <a:ext uri="{FF2B5EF4-FFF2-40B4-BE49-F238E27FC236}">
                <a16:creationId xmlns:a16="http://schemas.microsoft.com/office/drawing/2014/main" id="{84AE7C3A-0F99-878C-5963-BD8D363E63CB}"/>
              </a:ext>
            </a:extLst>
          </p:cNvPr>
          <p:cNvGrpSpPr/>
          <p:nvPr/>
        </p:nvGrpSpPr>
        <p:grpSpPr>
          <a:xfrm>
            <a:off x="1200515" y="2552062"/>
            <a:ext cx="1321813" cy="2031677"/>
            <a:chOff x="1200515" y="2552062"/>
            <a:chExt cx="1321813" cy="2031677"/>
          </a:xfrm>
        </p:grpSpPr>
        <p:sp>
          <p:nvSpPr>
            <p:cNvPr id="3" name="2 Rectángulo">
              <a:extLst>
                <a:ext uri="{FF2B5EF4-FFF2-40B4-BE49-F238E27FC236}">
                  <a16:creationId xmlns:a16="http://schemas.microsoft.com/office/drawing/2014/main" id="{0DA7B753-25D6-A5EC-FC58-6214384436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515" y="2552062"/>
              <a:ext cx="1311457" cy="52322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es-CO" altLang="es-CO" sz="1400" b="1" dirty="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Resolución 2674 de 2013</a:t>
              </a:r>
              <a:endParaRPr lang="es-CO" altLang="es-CO" sz="1400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5" name="2 Rectángulo">
              <a:extLst>
                <a:ext uri="{FF2B5EF4-FFF2-40B4-BE49-F238E27FC236}">
                  <a16:creationId xmlns:a16="http://schemas.microsoft.com/office/drawing/2014/main" id="{9F9FB3F5-5EFD-F3BB-3E7F-B2E6F569CE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515" y="3322191"/>
              <a:ext cx="1311457" cy="52322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es-CO" altLang="es-CO" sz="1400" b="1" dirty="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Resolución 719 de 2015</a:t>
              </a:r>
              <a:endParaRPr lang="es-CO" altLang="es-CO" sz="1400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7" name="2 Rectángulo">
              <a:extLst>
                <a:ext uri="{FF2B5EF4-FFF2-40B4-BE49-F238E27FC236}">
                  <a16:creationId xmlns:a16="http://schemas.microsoft.com/office/drawing/2014/main" id="{617645ED-B4E7-B1DD-445D-33FA76CAA4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0871" y="4060519"/>
              <a:ext cx="1311457" cy="52322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es-CO" altLang="es-CO" sz="1400" b="1" dirty="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Resolución 3168 de 2015</a:t>
              </a:r>
              <a:endParaRPr lang="es-CO" altLang="es-CO" sz="1400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</p:grpSp>
      <p:sp>
        <p:nvSpPr>
          <p:cNvPr id="15" name="2 Rectángulo">
            <a:extLst>
              <a:ext uri="{FF2B5EF4-FFF2-40B4-BE49-F238E27FC236}">
                <a16:creationId xmlns:a16="http://schemas.microsoft.com/office/drawing/2014/main" id="{FF893843-D8F0-D786-81B1-1865F48C8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3441" y="2181869"/>
            <a:ext cx="1311457" cy="246221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s-CO" altLang="es-CO" sz="1400" b="1" dirty="0">
                <a:solidFill>
                  <a:srgbClr val="080808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Reglamentan</a:t>
            </a: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s-CO" altLang="es-CO" sz="1400" b="1" dirty="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s-CO" altLang="es-CO" sz="1400" b="1" dirty="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s-CO" altLang="es-CO" sz="1400" b="1" dirty="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s-CO" altLang="es-CO" sz="1400" b="1" dirty="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s-CO" altLang="es-CO" sz="1400" b="1" dirty="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s-CO" altLang="es-CO" sz="1400" b="1" dirty="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s-CO" altLang="es-CO" sz="1400" b="1" dirty="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s-CO" altLang="es-CO" sz="1400" b="1" dirty="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s-CO" altLang="es-CO" sz="1400" b="1" dirty="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s-CO" altLang="es-CO" sz="1400" dirty="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7" name="2 Rectángulo">
            <a:extLst>
              <a:ext uri="{FF2B5EF4-FFF2-40B4-BE49-F238E27FC236}">
                <a16:creationId xmlns:a16="http://schemas.microsoft.com/office/drawing/2014/main" id="{3847935E-6DB7-62F6-8047-89F7FF9EE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6367" y="2181855"/>
            <a:ext cx="1311457" cy="246221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s-CO" altLang="es-CO" sz="1400" b="1" dirty="0">
                <a:solidFill>
                  <a:srgbClr val="080808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Modifican</a:t>
            </a: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s-CO" altLang="es-CO" sz="1400" b="1" dirty="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s-CO" altLang="es-CO" sz="1400" b="1" dirty="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s-CO" altLang="es-CO" sz="1400" b="1" dirty="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s-CO" altLang="es-CO" sz="1400" b="1" dirty="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s-CO" altLang="es-CO" sz="1400" b="1" dirty="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s-CO" altLang="es-CO" sz="1400" b="1" dirty="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s-CO" altLang="es-CO" sz="1400" b="1" dirty="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s-CO" altLang="es-CO" sz="1400" b="1" dirty="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s-CO" altLang="es-CO" sz="1400" b="1" dirty="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s-CO" altLang="es-CO" sz="1400" dirty="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8" name="2 Rectángulo">
            <a:extLst>
              <a:ext uri="{FF2B5EF4-FFF2-40B4-BE49-F238E27FC236}">
                <a16:creationId xmlns:a16="http://schemas.microsoft.com/office/drawing/2014/main" id="{BAF166CE-B386-238B-308F-E7EAD20D5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3797" y="2944460"/>
            <a:ext cx="1311457" cy="954107"/>
          </a:xfrm>
          <a:prstGeom prst="rect">
            <a:avLst/>
          </a:prstGeom>
          <a:solidFill>
            <a:srgbClr val="0000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s-CO" altLang="es-CO" sz="1400" b="1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Artículo 126 del Decreto Ley 019 de 2012</a:t>
            </a:r>
            <a:endParaRPr lang="es-CO" altLang="es-CO" sz="1400" dirty="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9" name="2 Rectángulo">
            <a:extLst>
              <a:ext uri="{FF2B5EF4-FFF2-40B4-BE49-F238E27FC236}">
                <a16:creationId xmlns:a16="http://schemas.microsoft.com/office/drawing/2014/main" id="{49ECD465-A655-268F-DB02-FD52686B4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011" y="2944460"/>
            <a:ext cx="1311457" cy="954107"/>
          </a:xfrm>
          <a:prstGeom prst="rect">
            <a:avLst/>
          </a:prstGeom>
          <a:solidFill>
            <a:srgbClr val="0033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s-CO" altLang="es-CO" sz="1400" b="1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Decreto 3075 de 1997 y Decreto 4444 de 2005 </a:t>
            </a:r>
            <a:endParaRPr lang="es-CO" altLang="es-CO" sz="1400" dirty="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0E0433AA-64AA-2975-5A8B-B309446B72BD}"/>
              </a:ext>
            </a:extLst>
          </p:cNvPr>
          <p:cNvGrpSpPr/>
          <p:nvPr/>
        </p:nvGrpSpPr>
        <p:grpSpPr>
          <a:xfrm>
            <a:off x="6283358" y="2818395"/>
            <a:ext cx="1822590" cy="1384995"/>
            <a:chOff x="6514178" y="1982450"/>
            <a:chExt cx="1822590" cy="1384995"/>
          </a:xfrm>
        </p:grpSpPr>
        <p:sp>
          <p:nvSpPr>
            <p:cNvPr id="9" name="2 Rectángulo">
              <a:extLst>
                <a:ext uri="{FF2B5EF4-FFF2-40B4-BE49-F238E27FC236}">
                  <a16:creationId xmlns:a16="http://schemas.microsoft.com/office/drawing/2014/main" id="{A519D16B-314F-BF49-A48D-173E346B37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4178" y="1982450"/>
              <a:ext cx="1822590" cy="138499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es-CO" altLang="es-CO" sz="1400" b="1" dirty="0">
                  <a:solidFill>
                    <a:srgbClr val="080808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Res. 2674 de 2013</a:t>
              </a:r>
            </a:p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endParaRPr lang="es-CO" altLang="es-CO" sz="1400" b="1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endParaRPr lang="es-CO" altLang="es-CO" sz="1400" b="1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endParaRPr lang="es-CO" altLang="es-CO" sz="1400" b="1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endParaRPr lang="es-CO" altLang="es-CO" sz="1400" b="1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endParaRPr lang="es-CO" altLang="es-CO" sz="1400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4" name="2 Rectángulo">
              <a:extLst>
                <a:ext uri="{FF2B5EF4-FFF2-40B4-BE49-F238E27FC236}">
                  <a16:creationId xmlns:a16="http://schemas.microsoft.com/office/drawing/2014/main" id="{50298593-BBB5-5F17-E607-86302E0AC6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3643" y="2403853"/>
              <a:ext cx="1563659" cy="738664"/>
            </a:xfrm>
            <a:prstGeom prst="rect">
              <a:avLst/>
            </a:prstGeom>
            <a:solidFill>
              <a:srgbClr val="0000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es-CO" altLang="es-CO" sz="1400" b="1" dirty="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Artículo 37 Obligatoriedad del RS, PS o NS</a:t>
              </a:r>
              <a:endParaRPr lang="es-CO" altLang="es-CO" sz="1400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AA6240F8-EF59-0DD8-0C75-85D3841FA35C}"/>
              </a:ext>
            </a:extLst>
          </p:cNvPr>
          <p:cNvGrpSpPr/>
          <p:nvPr/>
        </p:nvGrpSpPr>
        <p:grpSpPr>
          <a:xfrm>
            <a:off x="8235413" y="1974963"/>
            <a:ext cx="2901664" cy="2893100"/>
            <a:chOff x="8497264" y="1982450"/>
            <a:chExt cx="2901664" cy="2893100"/>
          </a:xfrm>
        </p:grpSpPr>
        <p:sp>
          <p:nvSpPr>
            <p:cNvPr id="16" name="2 Rectángulo">
              <a:extLst>
                <a:ext uri="{FF2B5EF4-FFF2-40B4-BE49-F238E27FC236}">
                  <a16:creationId xmlns:a16="http://schemas.microsoft.com/office/drawing/2014/main" id="{B756D7B9-8E92-B523-CB4F-CCD4B027B7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97264" y="1982450"/>
              <a:ext cx="2901664" cy="28931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es-CO" altLang="es-CO" sz="1400" b="1" dirty="0">
                  <a:solidFill>
                    <a:srgbClr val="080808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Res. 3168 de 2015</a:t>
              </a:r>
            </a:p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endParaRPr lang="es-CO" altLang="es-CO" sz="1400" b="1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endParaRPr lang="es-CO" altLang="es-CO" sz="1400" b="1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endParaRPr lang="es-CO" altLang="es-CO" sz="1400" b="1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endParaRPr lang="es-CO" altLang="es-CO" sz="1400" b="1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endParaRPr lang="es-CO" altLang="es-CO" sz="1400" b="1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endParaRPr lang="es-CO" altLang="es-CO" sz="1400" b="1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endParaRPr lang="es-CO" altLang="es-CO" sz="1400" b="1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endParaRPr lang="es-CO" altLang="es-CO" sz="1400" b="1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endParaRPr lang="es-CO" altLang="es-CO" sz="1400" b="1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endParaRPr lang="es-CO" altLang="es-CO" sz="1400" b="1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endParaRPr lang="es-CO" altLang="es-CO" sz="1400" b="1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endParaRPr lang="es-CO" altLang="es-CO" sz="1400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0" name="2 Rectángulo">
              <a:extLst>
                <a:ext uri="{FF2B5EF4-FFF2-40B4-BE49-F238E27FC236}">
                  <a16:creationId xmlns:a16="http://schemas.microsoft.com/office/drawing/2014/main" id="{91DED714-9DFF-F270-B82D-712D9B88F5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27661" y="2403853"/>
              <a:ext cx="2764735" cy="600164"/>
            </a:xfrm>
            <a:prstGeom prst="rect">
              <a:avLst/>
            </a:prstGeom>
            <a:solidFill>
              <a:srgbClr val="00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es-CO" altLang="es-CO" sz="1100" b="1" dirty="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Artículo 1. </a:t>
              </a:r>
            </a:p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es-CO" altLang="es-CO" sz="1100" b="1" dirty="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Modifica Art. 37 de la Resolución 2674 de 2013</a:t>
              </a:r>
              <a:endParaRPr lang="es-CO" altLang="es-CO" sz="1100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1" name="2 Rectángulo">
              <a:extLst>
                <a:ext uri="{FF2B5EF4-FFF2-40B4-BE49-F238E27FC236}">
                  <a16:creationId xmlns:a16="http://schemas.microsoft.com/office/drawing/2014/main" id="{CF963731-0E01-F641-789C-B202A07C20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27661" y="3282626"/>
              <a:ext cx="2764735" cy="1277273"/>
            </a:xfrm>
            <a:prstGeom prst="rect">
              <a:avLst/>
            </a:prstGeom>
            <a:solidFill>
              <a:srgbClr val="00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es-CO" altLang="es-CO" sz="1100" b="1" dirty="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Los trámites para la expedición de RSA, PSA y NSA, sus renovaciones se surtirán de manera automática y con revisión posterior de la documentación que soporta el cumplimiento de los requisitos exigibles según el caso</a:t>
              </a:r>
              <a:endParaRPr lang="es-CO" altLang="es-CO" sz="1100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</p:grpSp>
      <p:sp>
        <p:nvSpPr>
          <p:cNvPr id="28" name="Rectángulo 27">
            <a:extLst>
              <a:ext uri="{FF2B5EF4-FFF2-40B4-BE49-F238E27FC236}">
                <a16:creationId xmlns:a16="http://schemas.microsoft.com/office/drawing/2014/main" id="{8D020DFD-C337-7007-6CCF-0843145B65EC}"/>
              </a:ext>
            </a:extLst>
          </p:cNvPr>
          <p:cNvSpPr/>
          <p:nvPr/>
        </p:nvSpPr>
        <p:spPr>
          <a:xfrm>
            <a:off x="1054923" y="1974964"/>
            <a:ext cx="4759951" cy="3067554"/>
          </a:xfrm>
          <a:prstGeom prst="rect">
            <a:avLst/>
          </a:prstGeom>
          <a:noFill/>
          <a:ln w="28575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E69D1BFF-E155-15DB-CC41-C9300ED14B82}"/>
              </a:ext>
            </a:extLst>
          </p:cNvPr>
          <p:cNvSpPr/>
          <p:nvPr/>
        </p:nvSpPr>
        <p:spPr>
          <a:xfrm>
            <a:off x="6169947" y="1846555"/>
            <a:ext cx="5054129" cy="3275355"/>
          </a:xfrm>
          <a:prstGeom prst="rect">
            <a:avLst/>
          </a:prstGeom>
          <a:noFill/>
          <a:ln w="28575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463636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852690EE-1200-8ACB-B606-8B6CB2FC00E3}"/>
              </a:ext>
            </a:extLst>
          </p:cNvPr>
          <p:cNvGrpSpPr/>
          <p:nvPr/>
        </p:nvGrpSpPr>
        <p:grpSpPr>
          <a:xfrm>
            <a:off x="484203" y="5742881"/>
            <a:ext cx="11528579" cy="862429"/>
            <a:chOff x="484203" y="5742881"/>
            <a:chExt cx="11528579" cy="862429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154E0858-3836-F2C0-1409-3FC41107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203" y="5742881"/>
              <a:ext cx="1885950" cy="78105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365E172C-7E7B-144B-C586-320684F27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26832" y="5824260"/>
              <a:ext cx="1885950" cy="781050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7A4651D6-DF0B-2675-FB65-7CF3084E1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120" y="6224876"/>
            <a:ext cx="531922" cy="420589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398EE8CF-6E31-BD45-4B62-CFD8F342CCDE}"/>
              </a:ext>
            </a:extLst>
          </p:cNvPr>
          <p:cNvSpPr/>
          <p:nvPr/>
        </p:nvSpPr>
        <p:spPr>
          <a:xfrm>
            <a:off x="16755" y="212685"/>
            <a:ext cx="324926" cy="461664"/>
          </a:xfrm>
          <a:prstGeom prst="rect">
            <a:avLst/>
          </a:prstGeom>
          <a:solidFill>
            <a:srgbClr val="009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A47B517-AA2E-90C5-8E25-2E9D90749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18" y="6265032"/>
            <a:ext cx="821647" cy="34027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51370EB-0A83-1044-B349-763855445560}"/>
              </a:ext>
            </a:extLst>
          </p:cNvPr>
          <p:cNvSpPr txBox="1"/>
          <p:nvPr/>
        </p:nvSpPr>
        <p:spPr>
          <a:xfrm>
            <a:off x="287893" y="232054"/>
            <a:ext cx="72758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s-CO"/>
            </a:defPPr>
            <a:lvl1pPr algn="just">
              <a:spcBef>
                <a:spcPct val="20000"/>
              </a:spcBef>
              <a:buFont typeface="Arial" panose="020B0604020202020204" pitchFamily="34" charset="0"/>
              <a:buNone/>
              <a:defRPr sz="2400" b="1">
                <a:solidFill>
                  <a:srgbClr val="0191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altLang="es-CO" dirty="0"/>
              <a:t>Marco normativo. Resolución 719 de 2015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79C1ADC-A6C0-59D1-CD17-8BEDA5A567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98" t="16143" r="15671" b="26410"/>
          <a:stretch/>
        </p:blipFill>
        <p:spPr>
          <a:xfrm>
            <a:off x="11071902" y="5585688"/>
            <a:ext cx="881380" cy="555844"/>
          </a:xfrm>
          <a:prstGeom prst="rect">
            <a:avLst/>
          </a:prstGeom>
        </p:spPr>
      </p:pic>
      <p:sp>
        <p:nvSpPr>
          <p:cNvPr id="22" name="object 8">
            <a:extLst>
              <a:ext uri="{FF2B5EF4-FFF2-40B4-BE49-F238E27FC236}">
                <a16:creationId xmlns:a16="http://schemas.microsoft.com/office/drawing/2014/main" id="{E6A46B39-97B9-683F-E850-01D4706DCB86}"/>
              </a:ext>
            </a:extLst>
          </p:cNvPr>
          <p:cNvSpPr/>
          <p:nvPr/>
        </p:nvSpPr>
        <p:spPr>
          <a:xfrm>
            <a:off x="1259185" y="1224687"/>
            <a:ext cx="1288415" cy="1017905"/>
          </a:xfrm>
          <a:custGeom>
            <a:avLst/>
            <a:gdLst/>
            <a:ahLst/>
            <a:cxnLst/>
            <a:rect l="l" t="t" r="r" b="b"/>
            <a:pathLst>
              <a:path w="1288414" h="1017905">
                <a:moveTo>
                  <a:pt x="569468" y="0"/>
                </a:moveTo>
                <a:lnTo>
                  <a:pt x="0" y="0"/>
                </a:lnTo>
                <a:lnTo>
                  <a:pt x="718819" y="508888"/>
                </a:lnTo>
                <a:lnTo>
                  <a:pt x="0" y="1017904"/>
                </a:lnTo>
                <a:lnTo>
                  <a:pt x="569468" y="1017904"/>
                </a:lnTo>
                <a:lnTo>
                  <a:pt x="1288288" y="508888"/>
                </a:lnTo>
                <a:lnTo>
                  <a:pt x="569468" y="0"/>
                </a:lnTo>
                <a:close/>
              </a:path>
            </a:pathLst>
          </a:custGeom>
          <a:solidFill>
            <a:srgbClr val="4AACC5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0" name="object 10">
            <a:extLst>
              <a:ext uri="{FF2B5EF4-FFF2-40B4-BE49-F238E27FC236}">
                <a16:creationId xmlns:a16="http://schemas.microsoft.com/office/drawing/2014/main" id="{2220AC16-20ED-F5A8-685A-93BA19F417B3}"/>
              </a:ext>
            </a:extLst>
          </p:cNvPr>
          <p:cNvSpPr/>
          <p:nvPr/>
        </p:nvSpPr>
        <p:spPr>
          <a:xfrm>
            <a:off x="2029440" y="1224687"/>
            <a:ext cx="1288415" cy="1017905"/>
          </a:xfrm>
          <a:custGeom>
            <a:avLst/>
            <a:gdLst/>
            <a:ahLst/>
            <a:cxnLst/>
            <a:rect l="l" t="t" r="r" b="b"/>
            <a:pathLst>
              <a:path w="1288414" h="1017905">
                <a:moveTo>
                  <a:pt x="569467" y="0"/>
                </a:moveTo>
                <a:lnTo>
                  <a:pt x="0" y="0"/>
                </a:lnTo>
                <a:lnTo>
                  <a:pt x="718819" y="508888"/>
                </a:lnTo>
                <a:lnTo>
                  <a:pt x="0" y="1017904"/>
                </a:lnTo>
                <a:lnTo>
                  <a:pt x="569467" y="1017904"/>
                </a:lnTo>
                <a:lnTo>
                  <a:pt x="1288287" y="508888"/>
                </a:lnTo>
                <a:lnTo>
                  <a:pt x="569467" y="0"/>
                </a:lnTo>
                <a:close/>
              </a:path>
            </a:pathLst>
          </a:custGeom>
          <a:solidFill>
            <a:srgbClr val="49C0C8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1" name="object 12">
            <a:extLst>
              <a:ext uri="{FF2B5EF4-FFF2-40B4-BE49-F238E27FC236}">
                <a16:creationId xmlns:a16="http://schemas.microsoft.com/office/drawing/2014/main" id="{3C5445F3-DB38-4F02-45DB-FA60CF5418D9}"/>
              </a:ext>
            </a:extLst>
          </p:cNvPr>
          <p:cNvSpPr/>
          <p:nvPr/>
        </p:nvSpPr>
        <p:spPr>
          <a:xfrm>
            <a:off x="2804266" y="1224687"/>
            <a:ext cx="1288415" cy="1017905"/>
          </a:xfrm>
          <a:custGeom>
            <a:avLst/>
            <a:gdLst/>
            <a:ahLst/>
            <a:cxnLst/>
            <a:rect l="l" t="t" r="r" b="b"/>
            <a:pathLst>
              <a:path w="1288414" h="1017905">
                <a:moveTo>
                  <a:pt x="569468" y="0"/>
                </a:moveTo>
                <a:lnTo>
                  <a:pt x="0" y="0"/>
                </a:lnTo>
                <a:lnTo>
                  <a:pt x="718819" y="508888"/>
                </a:lnTo>
                <a:lnTo>
                  <a:pt x="0" y="1017904"/>
                </a:lnTo>
                <a:lnTo>
                  <a:pt x="569468" y="1017904"/>
                </a:lnTo>
                <a:lnTo>
                  <a:pt x="1288287" y="508888"/>
                </a:lnTo>
                <a:lnTo>
                  <a:pt x="569468" y="0"/>
                </a:lnTo>
                <a:close/>
              </a:path>
            </a:pathLst>
          </a:custGeom>
          <a:solidFill>
            <a:srgbClr val="49CCC3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2" name="object 14">
            <a:extLst>
              <a:ext uri="{FF2B5EF4-FFF2-40B4-BE49-F238E27FC236}">
                <a16:creationId xmlns:a16="http://schemas.microsoft.com/office/drawing/2014/main" id="{7EEE23C7-F6CE-A9E0-1201-AA2FC3FE10A5}"/>
              </a:ext>
            </a:extLst>
          </p:cNvPr>
          <p:cNvSpPr/>
          <p:nvPr/>
        </p:nvSpPr>
        <p:spPr>
          <a:xfrm>
            <a:off x="3578966" y="1224687"/>
            <a:ext cx="1288415" cy="1017905"/>
          </a:xfrm>
          <a:custGeom>
            <a:avLst/>
            <a:gdLst/>
            <a:ahLst/>
            <a:cxnLst/>
            <a:rect l="l" t="t" r="r" b="b"/>
            <a:pathLst>
              <a:path w="1288414" h="1017905">
                <a:moveTo>
                  <a:pt x="569468" y="0"/>
                </a:moveTo>
                <a:lnTo>
                  <a:pt x="0" y="0"/>
                </a:lnTo>
                <a:lnTo>
                  <a:pt x="718820" y="508888"/>
                </a:lnTo>
                <a:lnTo>
                  <a:pt x="0" y="1017904"/>
                </a:lnTo>
                <a:lnTo>
                  <a:pt x="569468" y="1017904"/>
                </a:lnTo>
                <a:lnTo>
                  <a:pt x="1288288" y="508888"/>
                </a:lnTo>
                <a:lnTo>
                  <a:pt x="569468" y="0"/>
                </a:lnTo>
                <a:close/>
              </a:path>
            </a:pathLst>
          </a:custGeom>
          <a:solidFill>
            <a:srgbClr val="48CEB3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3" name="object 16">
            <a:extLst>
              <a:ext uri="{FF2B5EF4-FFF2-40B4-BE49-F238E27FC236}">
                <a16:creationId xmlns:a16="http://schemas.microsoft.com/office/drawing/2014/main" id="{868D0B1A-80A5-9AA2-08BB-50F56F6EC085}"/>
              </a:ext>
            </a:extLst>
          </p:cNvPr>
          <p:cNvSpPr/>
          <p:nvPr/>
        </p:nvSpPr>
        <p:spPr>
          <a:xfrm>
            <a:off x="4353794" y="1224687"/>
            <a:ext cx="1288415" cy="1017905"/>
          </a:xfrm>
          <a:custGeom>
            <a:avLst/>
            <a:gdLst/>
            <a:ahLst/>
            <a:cxnLst/>
            <a:rect l="l" t="t" r="r" b="b"/>
            <a:pathLst>
              <a:path w="1288414" h="1017905">
                <a:moveTo>
                  <a:pt x="569467" y="0"/>
                </a:moveTo>
                <a:lnTo>
                  <a:pt x="0" y="0"/>
                </a:lnTo>
                <a:lnTo>
                  <a:pt x="718819" y="508888"/>
                </a:lnTo>
                <a:lnTo>
                  <a:pt x="0" y="1017904"/>
                </a:lnTo>
                <a:lnTo>
                  <a:pt x="569467" y="1017904"/>
                </a:lnTo>
                <a:lnTo>
                  <a:pt x="1288288" y="508888"/>
                </a:lnTo>
                <a:lnTo>
                  <a:pt x="569467" y="0"/>
                </a:lnTo>
                <a:close/>
              </a:path>
            </a:pathLst>
          </a:custGeom>
          <a:solidFill>
            <a:srgbClr val="48D1A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4" name="object 18">
            <a:extLst>
              <a:ext uri="{FF2B5EF4-FFF2-40B4-BE49-F238E27FC236}">
                <a16:creationId xmlns:a16="http://schemas.microsoft.com/office/drawing/2014/main" id="{97E0D62C-E26D-CE3A-51FE-C0D4F59451DB}"/>
              </a:ext>
            </a:extLst>
          </p:cNvPr>
          <p:cNvSpPr/>
          <p:nvPr/>
        </p:nvSpPr>
        <p:spPr>
          <a:xfrm>
            <a:off x="5124049" y="1224687"/>
            <a:ext cx="1288415" cy="1017905"/>
          </a:xfrm>
          <a:custGeom>
            <a:avLst/>
            <a:gdLst/>
            <a:ahLst/>
            <a:cxnLst/>
            <a:rect l="l" t="t" r="r" b="b"/>
            <a:pathLst>
              <a:path w="1288415" h="1017905">
                <a:moveTo>
                  <a:pt x="569467" y="0"/>
                </a:moveTo>
                <a:lnTo>
                  <a:pt x="0" y="0"/>
                </a:lnTo>
                <a:lnTo>
                  <a:pt x="718820" y="508888"/>
                </a:lnTo>
                <a:lnTo>
                  <a:pt x="0" y="1017904"/>
                </a:lnTo>
                <a:lnTo>
                  <a:pt x="569467" y="1017904"/>
                </a:lnTo>
                <a:lnTo>
                  <a:pt x="1288288" y="508888"/>
                </a:lnTo>
                <a:lnTo>
                  <a:pt x="569467" y="0"/>
                </a:lnTo>
                <a:close/>
              </a:path>
            </a:pathLst>
          </a:custGeom>
          <a:solidFill>
            <a:srgbClr val="47D391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5" name="object 20">
            <a:extLst>
              <a:ext uri="{FF2B5EF4-FFF2-40B4-BE49-F238E27FC236}">
                <a16:creationId xmlns:a16="http://schemas.microsoft.com/office/drawing/2014/main" id="{613A3BC9-AA77-AA90-2C31-775DA12C1D28}"/>
              </a:ext>
            </a:extLst>
          </p:cNvPr>
          <p:cNvSpPr/>
          <p:nvPr/>
        </p:nvSpPr>
        <p:spPr>
          <a:xfrm>
            <a:off x="5898749" y="1224687"/>
            <a:ext cx="1288415" cy="1017905"/>
          </a:xfrm>
          <a:custGeom>
            <a:avLst/>
            <a:gdLst/>
            <a:ahLst/>
            <a:cxnLst/>
            <a:rect l="l" t="t" r="r" b="b"/>
            <a:pathLst>
              <a:path w="1288415" h="1017905">
                <a:moveTo>
                  <a:pt x="569468" y="0"/>
                </a:moveTo>
                <a:lnTo>
                  <a:pt x="0" y="0"/>
                </a:lnTo>
                <a:lnTo>
                  <a:pt x="718820" y="508888"/>
                </a:lnTo>
                <a:lnTo>
                  <a:pt x="0" y="1017904"/>
                </a:lnTo>
                <a:lnTo>
                  <a:pt x="569468" y="1017904"/>
                </a:lnTo>
                <a:lnTo>
                  <a:pt x="1288288" y="508888"/>
                </a:lnTo>
                <a:lnTo>
                  <a:pt x="569468" y="0"/>
                </a:lnTo>
                <a:close/>
              </a:path>
            </a:pathLst>
          </a:custGeom>
          <a:solidFill>
            <a:srgbClr val="47D67D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6" name="object 23">
            <a:extLst>
              <a:ext uri="{FF2B5EF4-FFF2-40B4-BE49-F238E27FC236}">
                <a16:creationId xmlns:a16="http://schemas.microsoft.com/office/drawing/2014/main" id="{7A2A410F-D21D-3F43-19CC-8DB1EE2702B3}"/>
              </a:ext>
            </a:extLst>
          </p:cNvPr>
          <p:cNvSpPr/>
          <p:nvPr/>
        </p:nvSpPr>
        <p:spPr>
          <a:xfrm>
            <a:off x="1172660" y="2806574"/>
            <a:ext cx="1288415" cy="1018540"/>
          </a:xfrm>
          <a:custGeom>
            <a:avLst/>
            <a:gdLst/>
            <a:ahLst/>
            <a:cxnLst/>
            <a:rect l="l" t="t" r="r" b="b"/>
            <a:pathLst>
              <a:path w="1288414" h="1018539">
                <a:moveTo>
                  <a:pt x="569468" y="0"/>
                </a:moveTo>
                <a:lnTo>
                  <a:pt x="0" y="0"/>
                </a:lnTo>
                <a:lnTo>
                  <a:pt x="718819" y="509015"/>
                </a:lnTo>
                <a:lnTo>
                  <a:pt x="0" y="1018031"/>
                </a:lnTo>
                <a:lnTo>
                  <a:pt x="569468" y="1018031"/>
                </a:lnTo>
                <a:lnTo>
                  <a:pt x="1288288" y="509015"/>
                </a:lnTo>
                <a:lnTo>
                  <a:pt x="569468" y="0"/>
                </a:lnTo>
                <a:close/>
              </a:path>
            </a:pathLst>
          </a:custGeom>
          <a:solidFill>
            <a:srgbClr val="46D96B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7" name="object 25">
            <a:extLst>
              <a:ext uri="{FF2B5EF4-FFF2-40B4-BE49-F238E27FC236}">
                <a16:creationId xmlns:a16="http://schemas.microsoft.com/office/drawing/2014/main" id="{BBF52F6A-104D-EC32-23FB-42896C7EBC07}"/>
              </a:ext>
            </a:extLst>
          </p:cNvPr>
          <p:cNvSpPr/>
          <p:nvPr/>
        </p:nvSpPr>
        <p:spPr>
          <a:xfrm>
            <a:off x="1943968" y="2818663"/>
            <a:ext cx="1288415" cy="1025443"/>
          </a:xfrm>
          <a:custGeom>
            <a:avLst/>
            <a:gdLst/>
            <a:ahLst/>
            <a:cxnLst/>
            <a:rect l="l" t="t" r="r" b="b"/>
            <a:pathLst>
              <a:path w="1288414" h="1018539">
                <a:moveTo>
                  <a:pt x="569467" y="0"/>
                </a:moveTo>
                <a:lnTo>
                  <a:pt x="0" y="0"/>
                </a:lnTo>
                <a:lnTo>
                  <a:pt x="718819" y="509015"/>
                </a:lnTo>
                <a:lnTo>
                  <a:pt x="0" y="1018031"/>
                </a:lnTo>
                <a:lnTo>
                  <a:pt x="569467" y="1018031"/>
                </a:lnTo>
                <a:lnTo>
                  <a:pt x="1288287" y="509015"/>
                </a:lnTo>
                <a:lnTo>
                  <a:pt x="569467" y="0"/>
                </a:lnTo>
                <a:close/>
              </a:path>
            </a:pathLst>
          </a:custGeom>
          <a:solidFill>
            <a:srgbClr val="46DC56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8" name="object 28">
            <a:extLst>
              <a:ext uri="{FF2B5EF4-FFF2-40B4-BE49-F238E27FC236}">
                <a16:creationId xmlns:a16="http://schemas.microsoft.com/office/drawing/2014/main" id="{7FC93433-3E99-7672-6F9F-45261909AD50}"/>
              </a:ext>
            </a:extLst>
          </p:cNvPr>
          <p:cNvSpPr/>
          <p:nvPr/>
        </p:nvSpPr>
        <p:spPr>
          <a:xfrm>
            <a:off x="2804266" y="2819173"/>
            <a:ext cx="1288415" cy="1018540"/>
          </a:xfrm>
          <a:custGeom>
            <a:avLst/>
            <a:gdLst/>
            <a:ahLst/>
            <a:cxnLst/>
            <a:rect l="l" t="t" r="r" b="b"/>
            <a:pathLst>
              <a:path w="1288414" h="1018539">
                <a:moveTo>
                  <a:pt x="0" y="0"/>
                </a:moveTo>
                <a:lnTo>
                  <a:pt x="569468" y="0"/>
                </a:lnTo>
                <a:lnTo>
                  <a:pt x="1288287" y="509015"/>
                </a:lnTo>
                <a:lnTo>
                  <a:pt x="569468" y="1018031"/>
                </a:lnTo>
                <a:lnTo>
                  <a:pt x="0" y="1018031"/>
                </a:lnTo>
                <a:lnTo>
                  <a:pt x="718819" y="509015"/>
                </a:lnTo>
                <a:lnTo>
                  <a:pt x="0" y="0"/>
                </a:lnTo>
                <a:close/>
              </a:path>
            </a:pathLst>
          </a:custGeom>
          <a:ln w="27026">
            <a:solidFill>
              <a:srgbClr val="4ADE46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9" name="object 29">
            <a:extLst>
              <a:ext uri="{FF2B5EF4-FFF2-40B4-BE49-F238E27FC236}">
                <a16:creationId xmlns:a16="http://schemas.microsoft.com/office/drawing/2014/main" id="{9F5F9364-770F-FC03-6F0C-C6DFDEE3FF97}"/>
              </a:ext>
            </a:extLst>
          </p:cNvPr>
          <p:cNvSpPr/>
          <p:nvPr/>
        </p:nvSpPr>
        <p:spPr>
          <a:xfrm>
            <a:off x="3578966" y="2819173"/>
            <a:ext cx="1288415" cy="1018540"/>
          </a:xfrm>
          <a:custGeom>
            <a:avLst/>
            <a:gdLst/>
            <a:ahLst/>
            <a:cxnLst/>
            <a:rect l="l" t="t" r="r" b="b"/>
            <a:pathLst>
              <a:path w="1288414" h="1018539">
                <a:moveTo>
                  <a:pt x="569468" y="0"/>
                </a:moveTo>
                <a:lnTo>
                  <a:pt x="0" y="0"/>
                </a:lnTo>
                <a:lnTo>
                  <a:pt x="718820" y="509015"/>
                </a:lnTo>
                <a:lnTo>
                  <a:pt x="0" y="1018031"/>
                </a:lnTo>
                <a:lnTo>
                  <a:pt x="569468" y="1018031"/>
                </a:lnTo>
                <a:lnTo>
                  <a:pt x="1288288" y="509015"/>
                </a:lnTo>
                <a:lnTo>
                  <a:pt x="569468" y="0"/>
                </a:lnTo>
                <a:close/>
              </a:path>
            </a:pathLst>
          </a:custGeom>
          <a:solidFill>
            <a:srgbClr val="5FE046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0" name="object 31">
            <a:extLst>
              <a:ext uri="{FF2B5EF4-FFF2-40B4-BE49-F238E27FC236}">
                <a16:creationId xmlns:a16="http://schemas.microsoft.com/office/drawing/2014/main" id="{9430CF7C-A27E-4846-5EC9-33A5972F0FA1}"/>
              </a:ext>
            </a:extLst>
          </p:cNvPr>
          <p:cNvSpPr/>
          <p:nvPr/>
        </p:nvSpPr>
        <p:spPr>
          <a:xfrm>
            <a:off x="4353794" y="2819173"/>
            <a:ext cx="1288415" cy="1018540"/>
          </a:xfrm>
          <a:custGeom>
            <a:avLst/>
            <a:gdLst/>
            <a:ahLst/>
            <a:cxnLst/>
            <a:rect l="l" t="t" r="r" b="b"/>
            <a:pathLst>
              <a:path w="1288414" h="1018539">
                <a:moveTo>
                  <a:pt x="569467" y="0"/>
                </a:moveTo>
                <a:lnTo>
                  <a:pt x="0" y="0"/>
                </a:lnTo>
                <a:lnTo>
                  <a:pt x="718819" y="509015"/>
                </a:lnTo>
                <a:lnTo>
                  <a:pt x="0" y="1018031"/>
                </a:lnTo>
                <a:lnTo>
                  <a:pt x="569467" y="1018031"/>
                </a:lnTo>
                <a:lnTo>
                  <a:pt x="1288288" y="509015"/>
                </a:lnTo>
                <a:lnTo>
                  <a:pt x="569467" y="0"/>
                </a:lnTo>
                <a:close/>
              </a:path>
            </a:pathLst>
          </a:custGeom>
          <a:solidFill>
            <a:srgbClr val="76E246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1" name="object 33">
            <a:extLst>
              <a:ext uri="{FF2B5EF4-FFF2-40B4-BE49-F238E27FC236}">
                <a16:creationId xmlns:a16="http://schemas.microsoft.com/office/drawing/2014/main" id="{B375D6B2-E078-88C3-93F8-CAFB1EC562CB}"/>
              </a:ext>
            </a:extLst>
          </p:cNvPr>
          <p:cNvSpPr/>
          <p:nvPr/>
        </p:nvSpPr>
        <p:spPr>
          <a:xfrm>
            <a:off x="5124049" y="2819173"/>
            <a:ext cx="1288415" cy="1018540"/>
          </a:xfrm>
          <a:custGeom>
            <a:avLst/>
            <a:gdLst/>
            <a:ahLst/>
            <a:cxnLst/>
            <a:rect l="l" t="t" r="r" b="b"/>
            <a:pathLst>
              <a:path w="1288415" h="1018539">
                <a:moveTo>
                  <a:pt x="569467" y="0"/>
                </a:moveTo>
                <a:lnTo>
                  <a:pt x="0" y="0"/>
                </a:lnTo>
                <a:lnTo>
                  <a:pt x="718820" y="509015"/>
                </a:lnTo>
                <a:lnTo>
                  <a:pt x="0" y="1018031"/>
                </a:lnTo>
                <a:lnTo>
                  <a:pt x="569467" y="1018031"/>
                </a:lnTo>
                <a:lnTo>
                  <a:pt x="1288288" y="509015"/>
                </a:lnTo>
                <a:lnTo>
                  <a:pt x="569467" y="0"/>
                </a:lnTo>
                <a:close/>
              </a:path>
            </a:pathLst>
          </a:custGeom>
          <a:solidFill>
            <a:srgbClr val="8DE646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2" name="object 35">
            <a:extLst>
              <a:ext uri="{FF2B5EF4-FFF2-40B4-BE49-F238E27FC236}">
                <a16:creationId xmlns:a16="http://schemas.microsoft.com/office/drawing/2014/main" id="{E0627427-2084-4EC7-5364-AFA4A53AB57C}"/>
              </a:ext>
            </a:extLst>
          </p:cNvPr>
          <p:cNvSpPr/>
          <p:nvPr/>
        </p:nvSpPr>
        <p:spPr>
          <a:xfrm>
            <a:off x="5898749" y="2819173"/>
            <a:ext cx="1288415" cy="1018540"/>
          </a:xfrm>
          <a:custGeom>
            <a:avLst/>
            <a:gdLst/>
            <a:ahLst/>
            <a:cxnLst/>
            <a:rect l="l" t="t" r="r" b="b"/>
            <a:pathLst>
              <a:path w="1288415" h="1018539">
                <a:moveTo>
                  <a:pt x="569468" y="0"/>
                </a:moveTo>
                <a:lnTo>
                  <a:pt x="0" y="0"/>
                </a:lnTo>
                <a:lnTo>
                  <a:pt x="718820" y="509015"/>
                </a:lnTo>
                <a:lnTo>
                  <a:pt x="0" y="1018031"/>
                </a:lnTo>
                <a:lnTo>
                  <a:pt x="569468" y="1018031"/>
                </a:lnTo>
                <a:lnTo>
                  <a:pt x="1288288" y="509015"/>
                </a:lnTo>
                <a:lnTo>
                  <a:pt x="569468" y="0"/>
                </a:lnTo>
                <a:close/>
              </a:path>
            </a:pathLst>
          </a:custGeom>
          <a:solidFill>
            <a:srgbClr val="A3E846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3" name="object 39">
            <a:extLst>
              <a:ext uri="{FF2B5EF4-FFF2-40B4-BE49-F238E27FC236}">
                <a16:creationId xmlns:a16="http://schemas.microsoft.com/office/drawing/2014/main" id="{243F0D5C-2F76-4972-1C58-6A7025DC7CCD}"/>
              </a:ext>
            </a:extLst>
          </p:cNvPr>
          <p:cNvSpPr/>
          <p:nvPr/>
        </p:nvSpPr>
        <p:spPr>
          <a:xfrm>
            <a:off x="1259185" y="4413784"/>
            <a:ext cx="1288415" cy="1018540"/>
          </a:xfrm>
          <a:custGeom>
            <a:avLst/>
            <a:gdLst/>
            <a:ahLst/>
            <a:cxnLst/>
            <a:rect l="l" t="t" r="r" b="b"/>
            <a:pathLst>
              <a:path w="1288414" h="1018539">
                <a:moveTo>
                  <a:pt x="0" y="0"/>
                </a:moveTo>
                <a:lnTo>
                  <a:pt x="569468" y="0"/>
                </a:lnTo>
                <a:lnTo>
                  <a:pt x="1288288" y="509015"/>
                </a:lnTo>
                <a:lnTo>
                  <a:pt x="569468" y="1017981"/>
                </a:lnTo>
                <a:lnTo>
                  <a:pt x="0" y="1017981"/>
                </a:lnTo>
                <a:lnTo>
                  <a:pt x="718819" y="509015"/>
                </a:lnTo>
                <a:lnTo>
                  <a:pt x="0" y="0"/>
                </a:lnTo>
                <a:close/>
              </a:path>
            </a:pathLst>
          </a:custGeom>
          <a:ln w="27026">
            <a:solidFill>
              <a:srgbClr val="BBEA46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4" name="object 40">
            <a:extLst>
              <a:ext uri="{FF2B5EF4-FFF2-40B4-BE49-F238E27FC236}">
                <a16:creationId xmlns:a16="http://schemas.microsoft.com/office/drawing/2014/main" id="{230F268D-CA78-A2F3-D1F6-7494241EF1F5}"/>
              </a:ext>
            </a:extLst>
          </p:cNvPr>
          <p:cNvSpPr/>
          <p:nvPr/>
        </p:nvSpPr>
        <p:spPr>
          <a:xfrm>
            <a:off x="2029440" y="4413784"/>
            <a:ext cx="1288415" cy="1018540"/>
          </a:xfrm>
          <a:custGeom>
            <a:avLst/>
            <a:gdLst/>
            <a:ahLst/>
            <a:cxnLst/>
            <a:rect l="l" t="t" r="r" b="b"/>
            <a:pathLst>
              <a:path w="1288414" h="1018539">
                <a:moveTo>
                  <a:pt x="569467" y="0"/>
                </a:moveTo>
                <a:lnTo>
                  <a:pt x="0" y="0"/>
                </a:lnTo>
                <a:lnTo>
                  <a:pt x="718819" y="509015"/>
                </a:lnTo>
                <a:lnTo>
                  <a:pt x="0" y="1017981"/>
                </a:lnTo>
                <a:lnTo>
                  <a:pt x="569467" y="1017981"/>
                </a:lnTo>
                <a:lnTo>
                  <a:pt x="1288287" y="509015"/>
                </a:lnTo>
                <a:lnTo>
                  <a:pt x="569467" y="0"/>
                </a:lnTo>
                <a:close/>
              </a:path>
            </a:pathLst>
          </a:custGeom>
          <a:solidFill>
            <a:srgbClr val="D4EB46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5" name="object 42">
            <a:extLst>
              <a:ext uri="{FF2B5EF4-FFF2-40B4-BE49-F238E27FC236}">
                <a16:creationId xmlns:a16="http://schemas.microsoft.com/office/drawing/2014/main" id="{35AC5744-ABE3-241B-109F-624ACB32485C}"/>
              </a:ext>
            </a:extLst>
          </p:cNvPr>
          <p:cNvSpPr/>
          <p:nvPr/>
        </p:nvSpPr>
        <p:spPr>
          <a:xfrm>
            <a:off x="2804266" y="4413784"/>
            <a:ext cx="1288415" cy="1018540"/>
          </a:xfrm>
          <a:custGeom>
            <a:avLst/>
            <a:gdLst/>
            <a:ahLst/>
            <a:cxnLst/>
            <a:rect l="l" t="t" r="r" b="b"/>
            <a:pathLst>
              <a:path w="1288414" h="1018539">
                <a:moveTo>
                  <a:pt x="569468" y="0"/>
                </a:moveTo>
                <a:lnTo>
                  <a:pt x="0" y="0"/>
                </a:lnTo>
                <a:lnTo>
                  <a:pt x="718819" y="509015"/>
                </a:lnTo>
                <a:lnTo>
                  <a:pt x="0" y="1017981"/>
                </a:lnTo>
                <a:lnTo>
                  <a:pt x="569468" y="1017981"/>
                </a:lnTo>
                <a:lnTo>
                  <a:pt x="1288287" y="509015"/>
                </a:lnTo>
                <a:lnTo>
                  <a:pt x="569468" y="0"/>
                </a:lnTo>
                <a:close/>
              </a:path>
            </a:pathLst>
          </a:custGeom>
          <a:solidFill>
            <a:srgbClr val="EDEE46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6" name="object 44">
            <a:extLst>
              <a:ext uri="{FF2B5EF4-FFF2-40B4-BE49-F238E27FC236}">
                <a16:creationId xmlns:a16="http://schemas.microsoft.com/office/drawing/2014/main" id="{F3151C1D-86F6-2582-0C25-90EB9329DF8B}"/>
              </a:ext>
            </a:extLst>
          </p:cNvPr>
          <p:cNvSpPr/>
          <p:nvPr/>
        </p:nvSpPr>
        <p:spPr>
          <a:xfrm>
            <a:off x="3578966" y="4413784"/>
            <a:ext cx="1288415" cy="1018540"/>
          </a:xfrm>
          <a:custGeom>
            <a:avLst/>
            <a:gdLst/>
            <a:ahLst/>
            <a:cxnLst/>
            <a:rect l="l" t="t" r="r" b="b"/>
            <a:pathLst>
              <a:path w="1288414" h="1018539">
                <a:moveTo>
                  <a:pt x="569468" y="0"/>
                </a:moveTo>
                <a:lnTo>
                  <a:pt x="0" y="0"/>
                </a:lnTo>
                <a:lnTo>
                  <a:pt x="718820" y="509015"/>
                </a:lnTo>
                <a:lnTo>
                  <a:pt x="0" y="1017981"/>
                </a:lnTo>
                <a:lnTo>
                  <a:pt x="569468" y="1017981"/>
                </a:lnTo>
                <a:lnTo>
                  <a:pt x="1288288" y="509015"/>
                </a:lnTo>
                <a:lnTo>
                  <a:pt x="569468" y="0"/>
                </a:lnTo>
                <a:close/>
              </a:path>
            </a:pathLst>
          </a:custGeom>
          <a:solidFill>
            <a:srgbClr val="F0DA46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7" name="object 46">
            <a:extLst>
              <a:ext uri="{FF2B5EF4-FFF2-40B4-BE49-F238E27FC236}">
                <a16:creationId xmlns:a16="http://schemas.microsoft.com/office/drawing/2014/main" id="{F473A122-1E5B-2539-8CA2-EE64DEE1898A}"/>
              </a:ext>
            </a:extLst>
          </p:cNvPr>
          <p:cNvSpPr/>
          <p:nvPr/>
        </p:nvSpPr>
        <p:spPr>
          <a:xfrm>
            <a:off x="4353794" y="4413784"/>
            <a:ext cx="1288415" cy="1018540"/>
          </a:xfrm>
          <a:custGeom>
            <a:avLst/>
            <a:gdLst/>
            <a:ahLst/>
            <a:cxnLst/>
            <a:rect l="l" t="t" r="r" b="b"/>
            <a:pathLst>
              <a:path w="1288414" h="1018539">
                <a:moveTo>
                  <a:pt x="569467" y="0"/>
                </a:moveTo>
                <a:lnTo>
                  <a:pt x="0" y="0"/>
                </a:lnTo>
                <a:lnTo>
                  <a:pt x="718819" y="509015"/>
                </a:lnTo>
                <a:lnTo>
                  <a:pt x="0" y="1017981"/>
                </a:lnTo>
                <a:lnTo>
                  <a:pt x="569467" y="1017981"/>
                </a:lnTo>
                <a:lnTo>
                  <a:pt x="1288288" y="509015"/>
                </a:lnTo>
                <a:lnTo>
                  <a:pt x="569467" y="0"/>
                </a:lnTo>
                <a:close/>
              </a:path>
            </a:pathLst>
          </a:custGeom>
          <a:solidFill>
            <a:srgbClr val="F3C446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8" name="object 48">
            <a:extLst>
              <a:ext uri="{FF2B5EF4-FFF2-40B4-BE49-F238E27FC236}">
                <a16:creationId xmlns:a16="http://schemas.microsoft.com/office/drawing/2014/main" id="{4A4F3EE7-F4F0-1261-4A1A-6C16821A4260}"/>
              </a:ext>
            </a:extLst>
          </p:cNvPr>
          <p:cNvSpPr/>
          <p:nvPr/>
        </p:nvSpPr>
        <p:spPr>
          <a:xfrm>
            <a:off x="5124049" y="4413784"/>
            <a:ext cx="1288415" cy="1018540"/>
          </a:xfrm>
          <a:custGeom>
            <a:avLst/>
            <a:gdLst/>
            <a:ahLst/>
            <a:cxnLst/>
            <a:rect l="l" t="t" r="r" b="b"/>
            <a:pathLst>
              <a:path w="1288415" h="1018539">
                <a:moveTo>
                  <a:pt x="569467" y="0"/>
                </a:moveTo>
                <a:lnTo>
                  <a:pt x="0" y="0"/>
                </a:lnTo>
                <a:lnTo>
                  <a:pt x="718820" y="509015"/>
                </a:lnTo>
                <a:lnTo>
                  <a:pt x="0" y="1017981"/>
                </a:lnTo>
                <a:lnTo>
                  <a:pt x="569467" y="1017981"/>
                </a:lnTo>
                <a:lnTo>
                  <a:pt x="1288288" y="509015"/>
                </a:lnTo>
                <a:lnTo>
                  <a:pt x="569467" y="0"/>
                </a:lnTo>
                <a:close/>
              </a:path>
            </a:pathLst>
          </a:custGeom>
          <a:solidFill>
            <a:srgbClr val="F5AC46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9" name="object 50">
            <a:extLst>
              <a:ext uri="{FF2B5EF4-FFF2-40B4-BE49-F238E27FC236}">
                <a16:creationId xmlns:a16="http://schemas.microsoft.com/office/drawing/2014/main" id="{E146EF63-41FA-19B1-2215-92AC4B256900}"/>
              </a:ext>
            </a:extLst>
          </p:cNvPr>
          <p:cNvSpPr/>
          <p:nvPr/>
        </p:nvSpPr>
        <p:spPr>
          <a:xfrm>
            <a:off x="5898749" y="4413784"/>
            <a:ext cx="1288415" cy="1018540"/>
          </a:xfrm>
          <a:custGeom>
            <a:avLst/>
            <a:gdLst/>
            <a:ahLst/>
            <a:cxnLst/>
            <a:rect l="l" t="t" r="r" b="b"/>
            <a:pathLst>
              <a:path w="1288415" h="1018539">
                <a:moveTo>
                  <a:pt x="569468" y="0"/>
                </a:moveTo>
                <a:lnTo>
                  <a:pt x="0" y="0"/>
                </a:lnTo>
                <a:lnTo>
                  <a:pt x="718820" y="509015"/>
                </a:lnTo>
                <a:lnTo>
                  <a:pt x="0" y="1017981"/>
                </a:lnTo>
                <a:lnTo>
                  <a:pt x="569468" y="1017981"/>
                </a:lnTo>
                <a:lnTo>
                  <a:pt x="1288288" y="509015"/>
                </a:lnTo>
                <a:lnTo>
                  <a:pt x="569468" y="0"/>
                </a:lnTo>
                <a:close/>
              </a:path>
            </a:pathLst>
          </a:custGeom>
          <a:solidFill>
            <a:srgbClr val="F79546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0" name="object 38">
            <a:extLst>
              <a:ext uri="{FF2B5EF4-FFF2-40B4-BE49-F238E27FC236}">
                <a16:creationId xmlns:a16="http://schemas.microsoft.com/office/drawing/2014/main" id="{612D3A61-FDB5-3BF6-6D23-2BE8B71293B6}"/>
              </a:ext>
            </a:extLst>
          </p:cNvPr>
          <p:cNvSpPr/>
          <p:nvPr/>
        </p:nvSpPr>
        <p:spPr>
          <a:xfrm>
            <a:off x="1337798" y="4413784"/>
            <a:ext cx="1288415" cy="1018540"/>
          </a:xfrm>
          <a:custGeom>
            <a:avLst/>
            <a:gdLst/>
            <a:ahLst/>
            <a:cxnLst/>
            <a:rect l="l" t="t" r="r" b="b"/>
            <a:pathLst>
              <a:path w="1288414" h="1018539">
                <a:moveTo>
                  <a:pt x="569468" y="0"/>
                </a:moveTo>
                <a:lnTo>
                  <a:pt x="0" y="0"/>
                </a:lnTo>
                <a:lnTo>
                  <a:pt x="718819" y="509015"/>
                </a:lnTo>
                <a:lnTo>
                  <a:pt x="0" y="1017981"/>
                </a:lnTo>
                <a:lnTo>
                  <a:pt x="569468" y="1017981"/>
                </a:lnTo>
                <a:lnTo>
                  <a:pt x="1288288" y="509015"/>
                </a:lnTo>
                <a:lnTo>
                  <a:pt x="569468" y="0"/>
                </a:lnTo>
                <a:close/>
              </a:path>
            </a:pathLst>
          </a:custGeom>
          <a:solidFill>
            <a:srgbClr val="BBEA46"/>
          </a:solidFill>
        </p:spPr>
        <p:txBody>
          <a:bodyPr wrap="square" lIns="0" tIns="0" rIns="0" bIns="0" rtlCol="0"/>
          <a:lstStyle/>
          <a:p>
            <a:endParaRPr lang="es-CO"/>
          </a:p>
        </p:txBody>
      </p:sp>
      <p:sp>
        <p:nvSpPr>
          <p:cNvPr id="51" name="object 25">
            <a:extLst>
              <a:ext uri="{FF2B5EF4-FFF2-40B4-BE49-F238E27FC236}">
                <a16:creationId xmlns:a16="http://schemas.microsoft.com/office/drawing/2014/main" id="{6EF3BF55-1CF7-06E5-ECB2-01E8A94DBB46}"/>
              </a:ext>
            </a:extLst>
          </p:cNvPr>
          <p:cNvSpPr/>
          <p:nvPr/>
        </p:nvSpPr>
        <p:spPr>
          <a:xfrm>
            <a:off x="2808267" y="2815530"/>
            <a:ext cx="1288415" cy="1018540"/>
          </a:xfrm>
          <a:custGeom>
            <a:avLst/>
            <a:gdLst/>
            <a:ahLst/>
            <a:cxnLst/>
            <a:rect l="l" t="t" r="r" b="b"/>
            <a:pathLst>
              <a:path w="1288414" h="1018539">
                <a:moveTo>
                  <a:pt x="569467" y="0"/>
                </a:moveTo>
                <a:lnTo>
                  <a:pt x="0" y="0"/>
                </a:lnTo>
                <a:lnTo>
                  <a:pt x="718819" y="509015"/>
                </a:lnTo>
                <a:lnTo>
                  <a:pt x="0" y="1018031"/>
                </a:lnTo>
                <a:lnTo>
                  <a:pt x="569467" y="1018031"/>
                </a:lnTo>
                <a:lnTo>
                  <a:pt x="1288287" y="509015"/>
                </a:lnTo>
                <a:lnTo>
                  <a:pt x="569467" y="0"/>
                </a:lnTo>
                <a:close/>
              </a:path>
            </a:pathLst>
          </a:custGeom>
          <a:solidFill>
            <a:srgbClr val="46DC56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2" name="object 22">
            <a:extLst>
              <a:ext uri="{FF2B5EF4-FFF2-40B4-BE49-F238E27FC236}">
                <a16:creationId xmlns:a16="http://schemas.microsoft.com/office/drawing/2014/main" id="{B358B1D8-ED4E-D652-3C46-CE55A40DFCFC}"/>
              </a:ext>
            </a:extLst>
          </p:cNvPr>
          <p:cNvSpPr txBox="1"/>
          <p:nvPr/>
        </p:nvSpPr>
        <p:spPr>
          <a:xfrm>
            <a:off x="1682854" y="1536123"/>
            <a:ext cx="5316449" cy="392415"/>
          </a:xfrm>
          <a:prstGeom prst="rect">
            <a:avLst/>
          </a:prstGeom>
          <a:solidFill>
            <a:srgbClr val="FFFFFF"/>
          </a:solidFill>
          <a:ln w="27026">
            <a:solidFill>
              <a:srgbClr val="4AACC5"/>
            </a:solidFill>
          </a:ln>
        </p:spPr>
        <p:txBody>
          <a:bodyPr vert="horz" wrap="square" lIns="0" tIns="134620" rIns="0" bIns="0" rtlCol="0">
            <a:spAutoFit/>
          </a:bodyPr>
          <a:lstStyle/>
          <a:p>
            <a:pPr marL="45085" algn="ctr">
              <a:lnSpc>
                <a:spcPts val="2005"/>
              </a:lnSpc>
              <a:spcBef>
                <a:spcPts val="1060"/>
              </a:spcBef>
            </a:pPr>
            <a:r>
              <a:rPr lang="es-CO" spc="-2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lang="es-CO" spc="-5" dirty="0">
                <a:solidFill>
                  <a:prstClr val="black"/>
                </a:solidFill>
                <a:latin typeface="Arial"/>
                <a:cs typeface="Arial"/>
              </a:rPr>
              <a:t>stablecer la clasificación</a:t>
            </a:r>
            <a:r>
              <a:rPr lang="es-CO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s-CO" spc="-5" dirty="0">
                <a:solidFill>
                  <a:prstClr val="black"/>
                </a:solidFill>
                <a:latin typeface="Arial"/>
                <a:cs typeface="Arial"/>
              </a:rPr>
              <a:t>de </a:t>
            </a:r>
            <a:r>
              <a:rPr lang="es-CO" spc="-10" dirty="0">
                <a:solidFill>
                  <a:prstClr val="black"/>
                </a:solidFill>
                <a:latin typeface="Arial"/>
                <a:cs typeface="Arial"/>
              </a:rPr>
              <a:t>alimentos</a:t>
            </a:r>
            <a:endParaRPr lang="es-CO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3" name="object 37">
            <a:extLst>
              <a:ext uri="{FF2B5EF4-FFF2-40B4-BE49-F238E27FC236}">
                <a16:creationId xmlns:a16="http://schemas.microsoft.com/office/drawing/2014/main" id="{8AE37229-CBFC-F385-6734-93B6A16B3E75}"/>
              </a:ext>
            </a:extLst>
          </p:cNvPr>
          <p:cNvSpPr txBox="1"/>
          <p:nvPr/>
        </p:nvSpPr>
        <p:spPr>
          <a:xfrm>
            <a:off x="1682854" y="3174459"/>
            <a:ext cx="5316449" cy="282770"/>
          </a:xfrm>
          <a:prstGeom prst="rect">
            <a:avLst/>
          </a:prstGeom>
          <a:solidFill>
            <a:srgbClr val="FFFFFF"/>
          </a:solidFill>
          <a:ln w="27026">
            <a:solidFill>
              <a:srgbClr val="5FE046"/>
            </a:solidFill>
          </a:ln>
        </p:spPr>
        <p:txBody>
          <a:bodyPr vert="horz" wrap="square" lIns="0" tIns="5715" rIns="0" bIns="0" rtlCol="0">
            <a:spAutoFit/>
          </a:bodyPr>
          <a:lstStyle/>
          <a:p>
            <a:pPr marL="45085" algn="ctr"/>
            <a:r>
              <a:rPr lang="es-CO" spc="5" dirty="0">
                <a:solidFill>
                  <a:prstClr val="black"/>
                </a:solidFill>
                <a:latin typeface="Arial"/>
                <a:cs typeface="Arial"/>
              </a:rPr>
              <a:t>De </a:t>
            </a:r>
            <a:r>
              <a:rPr lang="es-CO" spc="-5" dirty="0">
                <a:solidFill>
                  <a:prstClr val="black"/>
                </a:solidFill>
                <a:latin typeface="Arial"/>
                <a:cs typeface="Arial"/>
              </a:rPr>
              <a:t>acuerdo </a:t>
            </a:r>
            <a:r>
              <a:rPr lang="es-CO" dirty="0">
                <a:solidFill>
                  <a:prstClr val="black"/>
                </a:solidFill>
                <a:latin typeface="Arial"/>
                <a:cs typeface="Arial"/>
              </a:rPr>
              <a:t>con </a:t>
            </a:r>
            <a:r>
              <a:rPr lang="es-CO" spc="-5" dirty="0">
                <a:solidFill>
                  <a:prstClr val="black"/>
                </a:solidFill>
                <a:latin typeface="Arial"/>
                <a:cs typeface="Arial"/>
              </a:rPr>
              <a:t>el riesgo en salud</a:t>
            </a:r>
            <a:r>
              <a:rPr lang="es-CO" spc="4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s-CO" spc="-10" dirty="0">
                <a:solidFill>
                  <a:prstClr val="black"/>
                </a:solidFill>
                <a:latin typeface="Arial"/>
                <a:cs typeface="Arial"/>
              </a:rPr>
              <a:t>pública.</a:t>
            </a:r>
            <a:endParaRPr lang="es-CO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4" name="object 52">
            <a:extLst>
              <a:ext uri="{FF2B5EF4-FFF2-40B4-BE49-F238E27FC236}">
                <a16:creationId xmlns:a16="http://schemas.microsoft.com/office/drawing/2014/main" id="{9F31726C-C573-E9BE-40D4-25FE9AA46B69}"/>
              </a:ext>
            </a:extLst>
          </p:cNvPr>
          <p:cNvSpPr txBox="1"/>
          <p:nvPr/>
        </p:nvSpPr>
        <p:spPr>
          <a:xfrm>
            <a:off x="772357" y="4641188"/>
            <a:ext cx="6202074" cy="532838"/>
          </a:xfrm>
          <a:prstGeom prst="rect">
            <a:avLst/>
          </a:prstGeom>
          <a:solidFill>
            <a:srgbClr val="FFFFFF"/>
          </a:solidFill>
          <a:ln w="27026">
            <a:solidFill>
              <a:srgbClr val="F79546"/>
            </a:solidFill>
          </a:ln>
        </p:spPr>
        <p:txBody>
          <a:bodyPr vert="horz" wrap="square" lIns="0" tIns="55880" rIns="0" bIns="0" rtlCol="0">
            <a:spAutoFit/>
          </a:bodyPr>
          <a:lstStyle/>
          <a:p>
            <a:pPr marL="43815" marR="212090" algn="ctr">
              <a:lnSpc>
                <a:spcPct val="86300"/>
              </a:lnSpc>
              <a:spcBef>
                <a:spcPts val="440"/>
              </a:spcBef>
            </a:pPr>
            <a:r>
              <a:rPr lang="es-CO" dirty="0">
                <a:solidFill>
                  <a:prstClr val="black"/>
                </a:solidFill>
                <a:latin typeface="Arial"/>
                <a:cs typeface="Arial"/>
              </a:rPr>
              <a:t>Anexo Técnico </a:t>
            </a:r>
            <a:r>
              <a:rPr lang="es-CO" spc="-5" dirty="0">
                <a:solidFill>
                  <a:prstClr val="black"/>
                </a:solidFill>
                <a:latin typeface="Arial"/>
                <a:cs typeface="Arial"/>
              </a:rPr>
              <a:t>“Clasificación de </a:t>
            </a:r>
            <a:r>
              <a:rPr lang="es-CO" spc="-10" dirty="0">
                <a:solidFill>
                  <a:prstClr val="black"/>
                </a:solidFill>
                <a:latin typeface="Arial"/>
                <a:cs typeface="Arial"/>
              </a:rPr>
              <a:t>alimentos </a:t>
            </a:r>
            <a:r>
              <a:rPr lang="es-CO" spc="-5" dirty="0">
                <a:solidFill>
                  <a:prstClr val="black"/>
                </a:solidFill>
                <a:latin typeface="Arial"/>
                <a:cs typeface="Arial"/>
              </a:rPr>
              <a:t>para  </a:t>
            </a:r>
            <a:r>
              <a:rPr lang="es-CO" dirty="0">
                <a:solidFill>
                  <a:prstClr val="black"/>
                </a:solidFill>
                <a:latin typeface="Arial"/>
                <a:cs typeface="Arial"/>
              </a:rPr>
              <a:t>consumo </a:t>
            </a:r>
            <a:r>
              <a:rPr lang="es-CO" spc="-5" dirty="0">
                <a:solidFill>
                  <a:prstClr val="black"/>
                </a:solidFill>
                <a:latin typeface="Arial"/>
                <a:cs typeface="Arial"/>
              </a:rPr>
              <a:t>humano de acuerdo </a:t>
            </a:r>
            <a:r>
              <a:rPr lang="es-CO" dirty="0">
                <a:solidFill>
                  <a:prstClr val="black"/>
                </a:solidFill>
                <a:latin typeface="Arial"/>
                <a:cs typeface="Arial"/>
              </a:rPr>
              <a:t>con </a:t>
            </a:r>
            <a:r>
              <a:rPr lang="es-CO" spc="-5" dirty="0">
                <a:solidFill>
                  <a:prstClr val="black"/>
                </a:solidFill>
                <a:latin typeface="Arial"/>
                <a:cs typeface="Arial"/>
              </a:rPr>
              <a:t>el riesgo en salud  </a:t>
            </a:r>
            <a:r>
              <a:rPr lang="es-CO" spc="-10" dirty="0">
                <a:solidFill>
                  <a:prstClr val="black"/>
                </a:solidFill>
                <a:latin typeface="Arial"/>
                <a:cs typeface="Arial"/>
              </a:rPr>
              <a:t>pública”</a:t>
            </a:r>
            <a:endParaRPr lang="es-CO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5" name="object 53">
            <a:extLst>
              <a:ext uri="{FF2B5EF4-FFF2-40B4-BE49-F238E27FC236}">
                <a16:creationId xmlns:a16="http://schemas.microsoft.com/office/drawing/2014/main" id="{41A0EC7D-01F9-D024-C4B0-24093D64B422}"/>
              </a:ext>
            </a:extLst>
          </p:cNvPr>
          <p:cNvSpPr/>
          <p:nvPr/>
        </p:nvSpPr>
        <p:spPr>
          <a:xfrm>
            <a:off x="7410092" y="1732331"/>
            <a:ext cx="3099054" cy="30946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916289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852690EE-1200-8ACB-B606-8B6CB2FC00E3}"/>
              </a:ext>
            </a:extLst>
          </p:cNvPr>
          <p:cNvGrpSpPr/>
          <p:nvPr/>
        </p:nvGrpSpPr>
        <p:grpSpPr>
          <a:xfrm>
            <a:off x="484203" y="5742881"/>
            <a:ext cx="11528579" cy="862429"/>
            <a:chOff x="484203" y="5742881"/>
            <a:chExt cx="11528579" cy="862429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154E0858-3836-F2C0-1409-3FC41107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203" y="5742881"/>
              <a:ext cx="1885950" cy="78105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365E172C-7E7B-144B-C586-320684F27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26832" y="5824260"/>
              <a:ext cx="1885950" cy="781050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7A4651D6-DF0B-2675-FB65-7CF3084E1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120" y="6224876"/>
            <a:ext cx="531922" cy="420589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398EE8CF-6E31-BD45-4B62-CFD8F342CCDE}"/>
              </a:ext>
            </a:extLst>
          </p:cNvPr>
          <p:cNvSpPr/>
          <p:nvPr/>
        </p:nvSpPr>
        <p:spPr>
          <a:xfrm>
            <a:off x="16755" y="212685"/>
            <a:ext cx="324926" cy="461664"/>
          </a:xfrm>
          <a:prstGeom prst="rect">
            <a:avLst/>
          </a:prstGeom>
          <a:solidFill>
            <a:srgbClr val="009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A47B517-AA2E-90C5-8E25-2E9D90749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18" y="6265032"/>
            <a:ext cx="821647" cy="34027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00619F1-FCEE-23E5-044E-F9822B830D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98" t="16143" r="15671" b="26410"/>
          <a:stretch/>
        </p:blipFill>
        <p:spPr>
          <a:xfrm>
            <a:off x="534390" y="5181228"/>
            <a:ext cx="2861953" cy="928131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3F1C0444-9FE6-C6ED-E248-FEAE2F8D36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0502" y="1024652"/>
            <a:ext cx="714920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CO" altLang="es-CO" sz="200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Por la cual se establece el reglamento técnico sobre los requisitos sanitarios que deben cumplir las frutas y las bebidas con adición de jugo o zumo o pulpa de fruta o concentrados de fruta, clarificados  o no, o la mezcla de estos que se procesen empaquen, trasporten, importen, comercialicen en el territorio nacional.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DF99FA09-D687-1614-E185-B04463701FF2}"/>
              </a:ext>
            </a:extLst>
          </p:cNvPr>
          <p:cNvGrpSpPr/>
          <p:nvPr/>
        </p:nvGrpSpPr>
        <p:grpSpPr>
          <a:xfrm>
            <a:off x="1000865" y="880332"/>
            <a:ext cx="2861953" cy="2431013"/>
            <a:chOff x="1363708" y="200802"/>
            <a:chExt cx="1865282" cy="1399360"/>
          </a:xfrm>
          <a:solidFill>
            <a:srgbClr val="FF6600"/>
          </a:solidFill>
        </p:grpSpPr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1237BC12-39B0-0A28-6160-7A14238AFDF4}"/>
                </a:ext>
              </a:extLst>
            </p:cNvPr>
            <p:cNvSpPr/>
            <p:nvPr/>
          </p:nvSpPr>
          <p:spPr>
            <a:xfrm>
              <a:off x="1363708" y="200802"/>
              <a:ext cx="1865282" cy="1399360"/>
            </a:xfrm>
            <a:prstGeom prst="ellipse">
              <a:avLst/>
            </a:prstGeom>
            <a:grp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endParaRPr lang="es-CO"/>
            </a:p>
          </p:txBody>
        </p:sp>
        <p:sp>
          <p:nvSpPr>
            <p:cNvPr id="9" name="Elipse 4">
              <a:extLst>
                <a:ext uri="{FF2B5EF4-FFF2-40B4-BE49-F238E27FC236}">
                  <a16:creationId xmlns:a16="http://schemas.microsoft.com/office/drawing/2014/main" id="{A17CD479-D537-9F08-6B29-88CDA56C2BEF}"/>
                </a:ext>
              </a:extLst>
            </p:cNvPr>
            <p:cNvSpPr txBox="1"/>
            <p:nvPr/>
          </p:nvSpPr>
          <p:spPr>
            <a:xfrm>
              <a:off x="1636872" y="405734"/>
              <a:ext cx="1318954" cy="9894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000" b="1" dirty="0">
                  <a:latin typeface="Arial" pitchFamily="34" charset="0"/>
                  <a:cs typeface="Arial" pitchFamily="34" charset="0"/>
                </a:rPr>
                <a:t>RESOLUCIÓN 3929 de 2013</a:t>
              </a:r>
              <a:endParaRPr lang="es-ES" sz="2000" b="1" kern="1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5" name="Elipse 24">
            <a:extLst>
              <a:ext uri="{FF2B5EF4-FFF2-40B4-BE49-F238E27FC236}">
                <a16:creationId xmlns:a16="http://schemas.microsoft.com/office/drawing/2014/main" id="{B8AA8A11-F552-4805-A50C-D8D1F95DFCE2}"/>
              </a:ext>
            </a:extLst>
          </p:cNvPr>
          <p:cNvSpPr/>
          <p:nvPr/>
        </p:nvSpPr>
        <p:spPr>
          <a:xfrm>
            <a:off x="2234461" y="4082501"/>
            <a:ext cx="1585595" cy="1585468"/>
          </a:xfrm>
          <a:prstGeom prst="ellipse">
            <a:avLst/>
          </a:prstGeom>
          <a:blipFill rotWithShape="1">
            <a:blip r:embed="rId6"/>
            <a:srcRect/>
            <a:stretch>
              <a:fillRect l="-25000" r="-25000"/>
            </a:stretch>
          </a:blip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O"/>
          </a:p>
        </p:txBody>
      </p:sp>
      <p:pic>
        <p:nvPicPr>
          <p:cNvPr id="26" name="Picture 2" descr="Nueva imagen y envase sostenible para las manzanas Rockit">
            <a:extLst>
              <a:ext uri="{FF2B5EF4-FFF2-40B4-BE49-F238E27FC236}">
                <a16:creationId xmlns:a16="http://schemas.microsoft.com/office/drawing/2014/main" id="{DF4A2448-9C61-4F90-9A4D-3B3FFF26B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E7E4DF"/>
              </a:clrFrom>
              <a:clrTo>
                <a:srgbClr val="E7E4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818" y="3877321"/>
            <a:ext cx="3553447" cy="186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Zumos de fruta, todo lo que deberías saber">
            <a:extLst>
              <a:ext uri="{FF2B5EF4-FFF2-40B4-BE49-F238E27FC236}">
                <a16:creationId xmlns:a16="http://schemas.microsoft.com/office/drawing/2014/main" id="{BA81CFD8-F0E3-43EF-8411-D8EAF7AC8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027" y="3805171"/>
            <a:ext cx="279082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9D454A7-0215-259A-3745-DCA06E1027E0}"/>
              </a:ext>
            </a:extLst>
          </p:cNvPr>
          <p:cNvSpPr txBox="1"/>
          <p:nvPr/>
        </p:nvSpPr>
        <p:spPr>
          <a:xfrm>
            <a:off x="287894" y="232054"/>
            <a:ext cx="39426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s-CO"/>
            </a:defPPr>
            <a:lvl1pPr algn="just">
              <a:spcBef>
                <a:spcPct val="20000"/>
              </a:spcBef>
              <a:buFont typeface="Arial" panose="020B0604020202020204" pitchFamily="34" charset="0"/>
              <a:buNone/>
              <a:defRPr sz="2400" b="1">
                <a:solidFill>
                  <a:srgbClr val="0191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altLang="es-CO" dirty="0"/>
              <a:t>Marco normativo</a:t>
            </a:r>
          </a:p>
        </p:txBody>
      </p:sp>
    </p:spTree>
    <p:extLst>
      <p:ext uri="{BB962C8B-B14F-4D97-AF65-F5344CB8AC3E}">
        <p14:creationId xmlns:p14="http://schemas.microsoft.com/office/powerpoint/2010/main" val="39365699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852690EE-1200-8ACB-B606-8B6CB2FC00E3}"/>
              </a:ext>
            </a:extLst>
          </p:cNvPr>
          <p:cNvGrpSpPr/>
          <p:nvPr/>
        </p:nvGrpSpPr>
        <p:grpSpPr>
          <a:xfrm>
            <a:off x="484203" y="5732255"/>
            <a:ext cx="11528579" cy="862429"/>
            <a:chOff x="484203" y="5742881"/>
            <a:chExt cx="11528579" cy="862429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154E0858-3836-F2C0-1409-3FC41107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203" y="5742881"/>
              <a:ext cx="1885950" cy="78105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365E172C-7E7B-144B-C586-320684F27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26832" y="5824260"/>
              <a:ext cx="1885950" cy="781050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7A4651D6-DF0B-2675-FB65-7CF3084E1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120" y="6224876"/>
            <a:ext cx="531922" cy="420589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398EE8CF-6E31-BD45-4B62-CFD8F342CCDE}"/>
              </a:ext>
            </a:extLst>
          </p:cNvPr>
          <p:cNvSpPr/>
          <p:nvPr/>
        </p:nvSpPr>
        <p:spPr>
          <a:xfrm>
            <a:off x="16755" y="168295"/>
            <a:ext cx="324926" cy="461664"/>
          </a:xfrm>
          <a:prstGeom prst="rect">
            <a:avLst/>
          </a:prstGeom>
          <a:solidFill>
            <a:srgbClr val="009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A47B517-AA2E-90C5-8E25-2E9D90749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18" y="6265032"/>
            <a:ext cx="821647" cy="34027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9D454A7-0215-259A-3745-DCA06E1027E0}"/>
              </a:ext>
            </a:extLst>
          </p:cNvPr>
          <p:cNvSpPr txBox="1"/>
          <p:nvPr/>
        </p:nvSpPr>
        <p:spPr>
          <a:xfrm>
            <a:off x="279016" y="152152"/>
            <a:ext cx="55802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s-CO"/>
            </a:defPPr>
            <a:lvl1pPr algn="just">
              <a:spcBef>
                <a:spcPct val="20000"/>
              </a:spcBef>
              <a:buFont typeface="Arial" panose="020B0604020202020204" pitchFamily="34" charset="0"/>
              <a:buNone/>
              <a:defRPr sz="2400" b="1">
                <a:solidFill>
                  <a:srgbClr val="0191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altLang="es-CO" dirty="0"/>
              <a:t>Excepciones del RSA, PSA y NSA</a:t>
            </a:r>
          </a:p>
        </p:txBody>
      </p:sp>
      <p:sp>
        <p:nvSpPr>
          <p:cNvPr id="17" name="object 26">
            <a:extLst>
              <a:ext uri="{FF2B5EF4-FFF2-40B4-BE49-F238E27FC236}">
                <a16:creationId xmlns:a16="http://schemas.microsoft.com/office/drawing/2014/main" id="{D7ABEA1E-C441-DEFA-4DBE-8CFC3216ED15}"/>
              </a:ext>
            </a:extLst>
          </p:cNvPr>
          <p:cNvSpPr/>
          <p:nvPr/>
        </p:nvSpPr>
        <p:spPr>
          <a:xfrm>
            <a:off x="2923167" y="901193"/>
            <a:ext cx="1133955" cy="10516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8" name="object 27">
            <a:extLst>
              <a:ext uri="{FF2B5EF4-FFF2-40B4-BE49-F238E27FC236}">
                <a16:creationId xmlns:a16="http://schemas.microsoft.com/office/drawing/2014/main" id="{23BE8191-F514-ACB9-1A9E-DEDFD7351B46}"/>
              </a:ext>
            </a:extLst>
          </p:cNvPr>
          <p:cNvSpPr txBox="1"/>
          <p:nvPr/>
        </p:nvSpPr>
        <p:spPr>
          <a:xfrm>
            <a:off x="4057122" y="833488"/>
            <a:ext cx="6919017" cy="41242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 algn="just">
              <a:lnSpc>
                <a:spcPct val="89800"/>
              </a:lnSpc>
              <a:spcBef>
                <a:spcPts val="300"/>
              </a:spcBef>
            </a:pPr>
            <a:r>
              <a:rPr lang="es-CO" sz="1350" spc="20" dirty="0">
                <a:solidFill>
                  <a:prstClr val="black"/>
                </a:solidFill>
                <a:latin typeface="Arial"/>
                <a:cs typeface="Arial"/>
              </a:rPr>
              <a:t>Productos </a:t>
            </a:r>
            <a:r>
              <a:rPr lang="es-CO" sz="1350" spc="15" dirty="0">
                <a:solidFill>
                  <a:prstClr val="black"/>
                </a:solidFill>
                <a:latin typeface="Arial"/>
                <a:cs typeface="Arial"/>
              </a:rPr>
              <a:t>naturales </a:t>
            </a:r>
            <a:r>
              <a:rPr lang="es-CO" sz="1350" spc="20" dirty="0">
                <a:solidFill>
                  <a:prstClr val="black"/>
                </a:solidFill>
                <a:latin typeface="Arial"/>
                <a:cs typeface="Arial"/>
              </a:rPr>
              <a:t>no sometidos </a:t>
            </a:r>
            <a:r>
              <a:rPr lang="es-CO" sz="1350" spc="15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lang="es-CO" sz="1350" spc="20" dirty="0">
                <a:solidFill>
                  <a:prstClr val="black"/>
                </a:solidFill>
                <a:latin typeface="Arial"/>
                <a:cs typeface="Arial"/>
              </a:rPr>
              <a:t>transformación  </a:t>
            </a:r>
            <a:r>
              <a:rPr lang="es-CO" sz="1350" spc="25" dirty="0">
                <a:solidFill>
                  <a:prstClr val="black"/>
                </a:solidFill>
                <a:latin typeface="Arial"/>
                <a:cs typeface="Arial"/>
              </a:rPr>
              <a:t>como </a:t>
            </a:r>
            <a:r>
              <a:rPr lang="es-CO" sz="1350" spc="15" dirty="0">
                <a:solidFill>
                  <a:prstClr val="black"/>
                </a:solidFill>
                <a:latin typeface="Arial"/>
                <a:cs typeface="Arial"/>
              </a:rPr>
              <a:t>frutas, granos, </a:t>
            </a:r>
            <a:r>
              <a:rPr lang="es-CO" sz="1350" spc="10" dirty="0">
                <a:solidFill>
                  <a:prstClr val="black"/>
                </a:solidFill>
                <a:latin typeface="Arial"/>
                <a:cs typeface="Arial"/>
              </a:rPr>
              <a:t>hortalizas, </a:t>
            </a:r>
            <a:r>
              <a:rPr lang="es-CO" sz="1350" spc="15" dirty="0">
                <a:solidFill>
                  <a:prstClr val="black"/>
                </a:solidFill>
                <a:latin typeface="Arial"/>
                <a:cs typeface="Arial"/>
              </a:rPr>
              <a:t>verduras,  </a:t>
            </a:r>
            <a:r>
              <a:rPr lang="es-CO" sz="1350" spc="20" dirty="0">
                <a:solidFill>
                  <a:prstClr val="black"/>
                </a:solidFill>
                <a:latin typeface="Arial"/>
                <a:cs typeface="Arial"/>
              </a:rPr>
              <a:t>productos </a:t>
            </a:r>
            <a:r>
              <a:rPr lang="es-CO" sz="1350" spc="15" dirty="0">
                <a:solidFill>
                  <a:prstClr val="black"/>
                </a:solidFill>
                <a:latin typeface="Arial"/>
                <a:cs typeface="Arial"/>
              </a:rPr>
              <a:t>apícolas.</a:t>
            </a:r>
            <a:r>
              <a:rPr lang="es-CO" sz="1350"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s-CO" sz="1350" b="1" spc="20" dirty="0">
                <a:solidFill>
                  <a:prstClr val="black"/>
                </a:solidFill>
                <a:latin typeface="Arial"/>
                <a:cs typeface="Arial"/>
              </a:rPr>
              <a:t>(Preacondicionadas).</a:t>
            </a:r>
            <a:endParaRPr lang="es-CO" sz="135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object 28">
            <a:extLst>
              <a:ext uri="{FF2B5EF4-FFF2-40B4-BE49-F238E27FC236}">
                <a16:creationId xmlns:a16="http://schemas.microsoft.com/office/drawing/2014/main" id="{31736709-085E-4F3D-FBB1-5B5B8F288C47}"/>
              </a:ext>
            </a:extLst>
          </p:cNvPr>
          <p:cNvSpPr/>
          <p:nvPr/>
        </p:nvSpPr>
        <p:spPr>
          <a:xfrm>
            <a:off x="3734771" y="1703335"/>
            <a:ext cx="1116311" cy="10539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8" name="object 36">
            <a:extLst>
              <a:ext uri="{FF2B5EF4-FFF2-40B4-BE49-F238E27FC236}">
                <a16:creationId xmlns:a16="http://schemas.microsoft.com/office/drawing/2014/main" id="{1EDCBE9C-2D6F-773B-D88C-A2C0D842A1DC}"/>
              </a:ext>
            </a:extLst>
          </p:cNvPr>
          <p:cNvSpPr/>
          <p:nvPr/>
        </p:nvSpPr>
        <p:spPr>
          <a:xfrm>
            <a:off x="3800641" y="2692537"/>
            <a:ext cx="1116311" cy="9970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9" name="object 37">
            <a:extLst>
              <a:ext uri="{FF2B5EF4-FFF2-40B4-BE49-F238E27FC236}">
                <a16:creationId xmlns:a16="http://schemas.microsoft.com/office/drawing/2014/main" id="{568FB3FA-BF98-5FE6-9F6B-239B5C8B5AB4}"/>
              </a:ext>
            </a:extLst>
          </p:cNvPr>
          <p:cNvSpPr txBox="1"/>
          <p:nvPr/>
        </p:nvSpPr>
        <p:spPr>
          <a:xfrm>
            <a:off x="4916952" y="2647028"/>
            <a:ext cx="6059186" cy="598754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 algn="just">
              <a:lnSpc>
                <a:spcPct val="89800"/>
              </a:lnSpc>
              <a:spcBef>
                <a:spcPts val="295"/>
              </a:spcBef>
            </a:pPr>
            <a:r>
              <a:rPr lang="es-CO" sz="1350" spc="20" dirty="0">
                <a:solidFill>
                  <a:prstClr val="black"/>
                </a:solidFill>
                <a:latin typeface="Arial"/>
                <a:cs typeface="Arial"/>
              </a:rPr>
              <a:t>Alimentos </a:t>
            </a:r>
            <a:r>
              <a:rPr lang="es-CO" sz="1350" spc="15" dirty="0">
                <a:solidFill>
                  <a:prstClr val="black"/>
                </a:solidFill>
                <a:latin typeface="Arial"/>
                <a:cs typeface="Arial"/>
              </a:rPr>
              <a:t>y </a:t>
            </a:r>
            <a:r>
              <a:rPr lang="es-CO" sz="1350" spc="20" dirty="0">
                <a:solidFill>
                  <a:prstClr val="black"/>
                </a:solidFill>
                <a:latin typeface="Arial"/>
                <a:cs typeface="Arial"/>
              </a:rPr>
              <a:t>materias primas </a:t>
            </a:r>
            <a:r>
              <a:rPr lang="es-CO" sz="1350" spc="15" dirty="0">
                <a:solidFill>
                  <a:prstClr val="black"/>
                </a:solidFill>
                <a:latin typeface="Arial"/>
                <a:cs typeface="Arial"/>
              </a:rPr>
              <a:t>para utilización </a:t>
            </a:r>
            <a:r>
              <a:rPr lang="es-CO" sz="1350" spc="10" dirty="0">
                <a:solidFill>
                  <a:prstClr val="black"/>
                </a:solidFill>
                <a:latin typeface="Arial"/>
                <a:cs typeface="Arial"/>
              </a:rPr>
              <a:t>exclusiva </a:t>
            </a:r>
            <a:r>
              <a:rPr lang="es-CO" sz="1350" spc="20" dirty="0">
                <a:solidFill>
                  <a:prstClr val="black"/>
                </a:solidFill>
                <a:latin typeface="Arial"/>
                <a:cs typeface="Arial"/>
              </a:rPr>
              <a:t>por </a:t>
            </a:r>
            <a:r>
              <a:rPr lang="es-CO" sz="1350" spc="15" dirty="0">
                <a:solidFill>
                  <a:prstClr val="black"/>
                </a:solidFill>
                <a:latin typeface="Arial"/>
                <a:cs typeface="Arial"/>
              </a:rPr>
              <a:t>la industria y el sector </a:t>
            </a:r>
            <a:r>
              <a:rPr lang="es-CO" sz="1350" spc="20" dirty="0">
                <a:solidFill>
                  <a:prstClr val="black"/>
                </a:solidFill>
                <a:latin typeface="Arial"/>
                <a:cs typeface="Arial"/>
              </a:rPr>
              <a:t>gastronómico, </a:t>
            </a:r>
            <a:r>
              <a:rPr lang="es-CO" sz="1350" spc="25" dirty="0">
                <a:solidFill>
                  <a:prstClr val="black"/>
                </a:solidFill>
                <a:latin typeface="Arial"/>
                <a:cs typeface="Arial"/>
              </a:rPr>
              <a:t>como </a:t>
            </a:r>
            <a:r>
              <a:rPr lang="es-CO" sz="1350" spc="20" dirty="0">
                <a:solidFill>
                  <a:prstClr val="black"/>
                </a:solidFill>
                <a:latin typeface="Arial"/>
                <a:cs typeface="Arial"/>
              </a:rPr>
              <a:t>precursores de alimentos terminados </a:t>
            </a:r>
            <a:r>
              <a:rPr lang="es-CO" sz="1350" b="1" spc="15" dirty="0">
                <a:solidFill>
                  <a:prstClr val="black"/>
                </a:solidFill>
                <a:latin typeface="Arial"/>
                <a:cs typeface="Arial"/>
              </a:rPr>
              <a:t>(Forma parte </a:t>
            </a:r>
            <a:r>
              <a:rPr lang="es-CO" sz="1350" b="1" spc="20" dirty="0">
                <a:solidFill>
                  <a:prstClr val="black"/>
                </a:solidFill>
                <a:latin typeface="Arial"/>
                <a:cs typeface="Arial"/>
              </a:rPr>
              <a:t>de menús de </a:t>
            </a:r>
            <a:r>
              <a:rPr lang="es-CO" sz="1350" b="1" spc="25" dirty="0">
                <a:solidFill>
                  <a:prstClr val="black"/>
                </a:solidFill>
                <a:latin typeface="Arial"/>
                <a:cs typeface="Arial"/>
              </a:rPr>
              <a:t>comidas </a:t>
            </a:r>
            <a:r>
              <a:rPr lang="es-CO" sz="1350" b="1" spc="15" dirty="0">
                <a:solidFill>
                  <a:prstClr val="black"/>
                </a:solidFill>
                <a:latin typeface="Arial"/>
                <a:cs typeface="Arial"/>
              </a:rPr>
              <a:t>– </a:t>
            </a:r>
            <a:r>
              <a:rPr lang="es-CO" sz="1350" b="1" spc="20" dirty="0">
                <a:solidFill>
                  <a:prstClr val="black"/>
                </a:solidFill>
                <a:latin typeface="Arial"/>
                <a:cs typeface="Arial"/>
              </a:rPr>
              <a:t>mermeladas,  salsas, </a:t>
            </a:r>
            <a:r>
              <a:rPr lang="es-CO" sz="1350" b="1" spc="15" dirty="0">
                <a:solidFill>
                  <a:prstClr val="black"/>
                </a:solidFill>
                <a:latin typeface="Arial"/>
                <a:cs typeface="Arial"/>
              </a:rPr>
              <a:t>galletas entre</a:t>
            </a:r>
            <a:r>
              <a:rPr lang="es-CO" sz="1350" b="1" spc="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s-CO" sz="1350" b="1" spc="15" dirty="0">
                <a:solidFill>
                  <a:prstClr val="black"/>
                </a:solidFill>
                <a:latin typeface="Arial"/>
                <a:cs typeface="Arial"/>
              </a:rPr>
              <a:t>otros</a:t>
            </a:r>
            <a:r>
              <a:rPr lang="es-CO" sz="1050" b="1" spc="15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endParaRPr lang="es-CO" sz="105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0" name="object 38">
            <a:extLst>
              <a:ext uri="{FF2B5EF4-FFF2-40B4-BE49-F238E27FC236}">
                <a16:creationId xmlns:a16="http://schemas.microsoft.com/office/drawing/2014/main" id="{C557FB77-3E6D-0ED5-578D-3CE628463F75}"/>
              </a:ext>
            </a:extLst>
          </p:cNvPr>
          <p:cNvSpPr/>
          <p:nvPr/>
        </p:nvSpPr>
        <p:spPr>
          <a:xfrm>
            <a:off x="2684330" y="3542318"/>
            <a:ext cx="1116311" cy="9970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1" name="object 39">
            <a:extLst>
              <a:ext uri="{FF2B5EF4-FFF2-40B4-BE49-F238E27FC236}">
                <a16:creationId xmlns:a16="http://schemas.microsoft.com/office/drawing/2014/main" id="{01658E69-2276-AF5F-9AFC-8827E2740277}"/>
              </a:ext>
            </a:extLst>
          </p:cNvPr>
          <p:cNvSpPr txBox="1"/>
          <p:nvPr/>
        </p:nvSpPr>
        <p:spPr>
          <a:xfrm>
            <a:off x="3800641" y="3724136"/>
            <a:ext cx="7175497" cy="655949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 marR="5080" algn="just">
              <a:lnSpc>
                <a:spcPts val="1460"/>
              </a:lnSpc>
              <a:spcBef>
                <a:spcPts val="315"/>
              </a:spcBef>
            </a:pPr>
            <a:r>
              <a:rPr lang="es-CO" sz="1350" spc="20" dirty="0">
                <a:solidFill>
                  <a:prstClr val="black"/>
                </a:solidFill>
                <a:latin typeface="Arial"/>
                <a:cs typeface="Arial"/>
              </a:rPr>
              <a:t>Los alimentos producidos </a:t>
            </a:r>
            <a:r>
              <a:rPr lang="es-CO" sz="1350" spc="15" dirty="0">
                <a:solidFill>
                  <a:prstClr val="black"/>
                </a:solidFill>
                <a:latin typeface="Arial"/>
                <a:cs typeface="Arial"/>
              </a:rPr>
              <a:t>o </a:t>
            </a:r>
            <a:r>
              <a:rPr lang="es-CO" sz="1350" spc="20" dirty="0">
                <a:solidFill>
                  <a:prstClr val="black"/>
                </a:solidFill>
                <a:latin typeface="Arial"/>
                <a:cs typeface="Arial"/>
              </a:rPr>
              <a:t>importados </a:t>
            </a:r>
            <a:r>
              <a:rPr lang="es-CO" sz="1350" spc="15" dirty="0">
                <a:solidFill>
                  <a:prstClr val="black"/>
                </a:solidFill>
                <a:latin typeface="Arial"/>
                <a:cs typeface="Arial"/>
              </a:rPr>
              <a:t>al puerto  libre </a:t>
            </a:r>
            <a:r>
              <a:rPr lang="es-CO" sz="1350" spc="20" dirty="0">
                <a:solidFill>
                  <a:prstClr val="black"/>
                </a:solidFill>
                <a:latin typeface="Arial"/>
                <a:cs typeface="Arial"/>
              </a:rPr>
              <a:t>de San </a:t>
            </a:r>
            <a:r>
              <a:rPr lang="es-CO" sz="1350" spc="25" dirty="0">
                <a:solidFill>
                  <a:prstClr val="black"/>
                </a:solidFill>
                <a:latin typeface="Arial"/>
                <a:cs typeface="Arial"/>
              </a:rPr>
              <a:t>Andrés </a:t>
            </a:r>
            <a:r>
              <a:rPr lang="es-CO" sz="1350" spc="15" dirty="0">
                <a:solidFill>
                  <a:prstClr val="black"/>
                </a:solidFill>
                <a:latin typeface="Arial"/>
                <a:cs typeface="Arial"/>
              </a:rPr>
              <a:t>y </a:t>
            </a:r>
            <a:r>
              <a:rPr lang="es-CO" sz="1350" spc="20" dirty="0">
                <a:solidFill>
                  <a:prstClr val="black"/>
                </a:solidFill>
                <a:latin typeface="Arial"/>
                <a:cs typeface="Arial"/>
              </a:rPr>
              <a:t>Providencia para producción </a:t>
            </a:r>
            <a:r>
              <a:rPr lang="es-CO" sz="1350" spc="15" dirty="0">
                <a:solidFill>
                  <a:prstClr val="black"/>
                </a:solidFill>
                <a:latin typeface="Arial"/>
                <a:cs typeface="Arial"/>
              </a:rPr>
              <a:t>y  </a:t>
            </a:r>
            <a:r>
              <a:rPr lang="es-CO" sz="1350" spc="20" dirty="0">
                <a:solidFill>
                  <a:prstClr val="black"/>
                </a:solidFill>
                <a:latin typeface="Arial"/>
                <a:cs typeface="Arial"/>
              </a:rPr>
              <a:t>consumo </a:t>
            </a:r>
            <a:r>
              <a:rPr lang="es-CO" sz="1350" spc="15" dirty="0">
                <a:solidFill>
                  <a:prstClr val="black"/>
                </a:solidFill>
                <a:latin typeface="Arial"/>
                <a:cs typeface="Arial"/>
              </a:rPr>
              <a:t>dentro </a:t>
            </a:r>
            <a:r>
              <a:rPr lang="es-CO" sz="1350" spc="20" dirty="0">
                <a:solidFill>
                  <a:prstClr val="black"/>
                </a:solidFill>
                <a:latin typeface="Arial"/>
                <a:cs typeface="Arial"/>
              </a:rPr>
              <a:t>de </a:t>
            </a:r>
            <a:r>
              <a:rPr lang="es-CO" sz="1350" spc="10" dirty="0">
                <a:solidFill>
                  <a:prstClr val="black"/>
                </a:solidFill>
                <a:latin typeface="Arial"/>
                <a:cs typeface="Arial"/>
              </a:rPr>
              <a:t>ese </a:t>
            </a:r>
            <a:r>
              <a:rPr lang="es-CO" sz="1350" spc="20" dirty="0">
                <a:solidFill>
                  <a:prstClr val="black"/>
                </a:solidFill>
                <a:latin typeface="Arial"/>
                <a:cs typeface="Arial"/>
              </a:rPr>
              <a:t>departamento </a:t>
            </a:r>
            <a:r>
              <a:rPr lang="es-CO" sz="1350" spc="15" dirty="0">
                <a:solidFill>
                  <a:prstClr val="black"/>
                </a:solidFill>
                <a:latin typeface="Arial"/>
                <a:cs typeface="Arial"/>
              </a:rPr>
              <a:t>(Ley </a:t>
            </a:r>
            <a:r>
              <a:rPr lang="es-CO" sz="1350" spc="25" dirty="0">
                <a:solidFill>
                  <a:prstClr val="black"/>
                </a:solidFill>
                <a:latin typeface="Arial"/>
                <a:cs typeface="Arial"/>
              </a:rPr>
              <a:t>915 de  </a:t>
            </a:r>
            <a:r>
              <a:rPr lang="es-CO" sz="1350" spc="20" dirty="0">
                <a:solidFill>
                  <a:prstClr val="black"/>
                </a:solidFill>
                <a:latin typeface="Arial"/>
                <a:cs typeface="Arial"/>
              </a:rPr>
              <a:t>2004). </a:t>
            </a:r>
          </a:p>
          <a:p>
            <a:pPr marL="12700" marR="5080" algn="just">
              <a:lnSpc>
                <a:spcPts val="1460"/>
              </a:lnSpc>
              <a:spcBef>
                <a:spcPts val="315"/>
              </a:spcBef>
            </a:pPr>
            <a:r>
              <a:rPr lang="es-CO" sz="1350" b="1" spc="15" dirty="0">
                <a:solidFill>
                  <a:prstClr val="black"/>
                </a:solidFill>
                <a:latin typeface="Arial"/>
                <a:cs typeface="Arial"/>
              </a:rPr>
              <a:t>(No lo ingresan al resto del</a:t>
            </a:r>
            <a:r>
              <a:rPr lang="es-CO" sz="1350" b="1" spc="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s-CO" sz="1350" b="1" spc="15" dirty="0">
                <a:solidFill>
                  <a:prstClr val="black"/>
                </a:solidFill>
                <a:latin typeface="Arial"/>
                <a:cs typeface="Arial"/>
              </a:rPr>
              <a:t>país)</a:t>
            </a:r>
            <a:endParaRPr lang="es-CO" sz="135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096" name="object 40">
            <a:extLst>
              <a:ext uri="{FF2B5EF4-FFF2-40B4-BE49-F238E27FC236}">
                <a16:creationId xmlns:a16="http://schemas.microsoft.com/office/drawing/2014/main" id="{748EC0B8-87FE-9EB2-F63A-3D466DD72EC4}"/>
              </a:ext>
            </a:extLst>
          </p:cNvPr>
          <p:cNvSpPr txBox="1"/>
          <p:nvPr/>
        </p:nvSpPr>
        <p:spPr>
          <a:xfrm>
            <a:off x="341723" y="773812"/>
            <a:ext cx="2386428" cy="512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1920"/>
              </a:lnSpc>
              <a:spcBef>
                <a:spcPts val="95"/>
              </a:spcBef>
            </a:pPr>
            <a:r>
              <a:rPr lang="es-CO" sz="1600" b="1" spc="-100" dirty="0">
                <a:solidFill>
                  <a:srgbClr val="080808"/>
                </a:solidFill>
                <a:latin typeface="Arial"/>
                <a:cs typeface="Arial"/>
              </a:rPr>
              <a:t>Artículo </a:t>
            </a:r>
            <a:r>
              <a:rPr lang="es-CO" sz="1600" b="1" spc="-80" dirty="0">
                <a:solidFill>
                  <a:srgbClr val="080808"/>
                </a:solidFill>
                <a:latin typeface="Arial"/>
                <a:cs typeface="Arial"/>
              </a:rPr>
              <a:t>37</a:t>
            </a:r>
            <a:r>
              <a:rPr lang="es-CO" sz="1600" b="1" spc="-120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</a:p>
          <a:p>
            <a:pPr algn="ctr">
              <a:lnSpc>
                <a:spcPts val="1920"/>
              </a:lnSpc>
              <a:spcBef>
                <a:spcPts val="95"/>
              </a:spcBef>
            </a:pPr>
            <a:r>
              <a:rPr lang="es-CO" sz="1600" b="1" spc="-150" dirty="0">
                <a:solidFill>
                  <a:srgbClr val="080808"/>
                </a:solidFill>
                <a:latin typeface="Arial"/>
                <a:cs typeface="Arial"/>
              </a:rPr>
              <a:t>Resolución </a:t>
            </a:r>
            <a:r>
              <a:rPr lang="es-CO" sz="1600" b="1" spc="-80" dirty="0">
                <a:solidFill>
                  <a:srgbClr val="080808"/>
                </a:solidFill>
                <a:latin typeface="Arial"/>
                <a:cs typeface="Arial"/>
              </a:rPr>
              <a:t>2674 </a:t>
            </a:r>
            <a:r>
              <a:rPr lang="es-CO" sz="1600" b="1" spc="-110" dirty="0">
                <a:solidFill>
                  <a:srgbClr val="080808"/>
                </a:solidFill>
                <a:latin typeface="Arial"/>
                <a:cs typeface="Arial"/>
              </a:rPr>
              <a:t>de</a:t>
            </a:r>
            <a:r>
              <a:rPr lang="es-CO" sz="1600" b="1" spc="-114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lang="es-CO" sz="1600" b="1" spc="-80" dirty="0">
                <a:solidFill>
                  <a:srgbClr val="080808"/>
                </a:solidFill>
                <a:latin typeface="Arial"/>
                <a:cs typeface="Arial"/>
              </a:rPr>
              <a:t>2013</a:t>
            </a:r>
            <a:endParaRPr lang="es-CO" sz="1600" dirty="0">
              <a:solidFill>
                <a:srgbClr val="080808"/>
              </a:solidFill>
              <a:latin typeface="Arial"/>
              <a:cs typeface="Arial"/>
            </a:endParaRPr>
          </a:p>
        </p:txBody>
      </p:sp>
      <p:grpSp>
        <p:nvGrpSpPr>
          <p:cNvPr id="4107" name="Grupo 4106">
            <a:extLst>
              <a:ext uri="{FF2B5EF4-FFF2-40B4-BE49-F238E27FC236}">
                <a16:creationId xmlns:a16="http://schemas.microsoft.com/office/drawing/2014/main" id="{E3C07B02-1A00-693B-792C-8A7A5D2D8EB5}"/>
              </a:ext>
            </a:extLst>
          </p:cNvPr>
          <p:cNvGrpSpPr/>
          <p:nvPr/>
        </p:nvGrpSpPr>
        <p:grpSpPr>
          <a:xfrm>
            <a:off x="428624" y="1367702"/>
            <a:ext cx="2948891" cy="2121826"/>
            <a:chOff x="768100" y="1658142"/>
            <a:chExt cx="2948891" cy="2121826"/>
          </a:xfrm>
        </p:grpSpPr>
        <p:sp>
          <p:nvSpPr>
            <p:cNvPr id="6" name="object 7">
              <a:extLst>
                <a:ext uri="{FF2B5EF4-FFF2-40B4-BE49-F238E27FC236}">
                  <a16:creationId xmlns:a16="http://schemas.microsoft.com/office/drawing/2014/main" id="{51C3767C-7A00-DF1D-9311-BC21BAAFEE59}"/>
                </a:ext>
              </a:extLst>
            </p:cNvPr>
            <p:cNvSpPr/>
            <p:nvPr/>
          </p:nvSpPr>
          <p:spPr>
            <a:xfrm>
              <a:off x="768100" y="1658142"/>
              <a:ext cx="2948891" cy="212182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100" name="object 9">
              <a:extLst>
                <a:ext uri="{FF2B5EF4-FFF2-40B4-BE49-F238E27FC236}">
                  <a16:creationId xmlns:a16="http://schemas.microsoft.com/office/drawing/2014/main" id="{B3FD9BB8-8582-3FC7-AE56-7FE8DC4E6001}"/>
                </a:ext>
              </a:extLst>
            </p:cNvPr>
            <p:cNvSpPr txBox="1"/>
            <p:nvPr/>
          </p:nvSpPr>
          <p:spPr>
            <a:xfrm>
              <a:off x="932447" y="2209466"/>
              <a:ext cx="2704531" cy="997068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algn="ctr">
                <a:tabLst>
                  <a:tab pos="787400" algn="l"/>
                </a:tabLst>
              </a:pPr>
              <a:r>
                <a:rPr lang="es-CO" sz="1600" b="1" spc="-25" dirty="0">
                  <a:solidFill>
                    <a:srgbClr val="080808"/>
                  </a:solidFill>
                  <a:latin typeface="Arial"/>
                  <a:cs typeface="Arial"/>
                </a:rPr>
                <a:t>Todo </a:t>
              </a:r>
              <a:r>
                <a:rPr lang="es-CO" sz="1600" b="1" spc="-10" dirty="0">
                  <a:solidFill>
                    <a:srgbClr val="080808"/>
                  </a:solidFill>
                  <a:latin typeface="Arial"/>
                  <a:cs typeface="Arial"/>
                </a:rPr>
                <a:t>alimento que se expenda directamente al consumidor deberá obtener RSA, PSA o NSA</a:t>
              </a:r>
              <a:endParaRPr lang="es-CO" sz="1600" dirty="0">
                <a:solidFill>
                  <a:srgbClr val="080808"/>
                </a:solidFill>
                <a:latin typeface="Arial"/>
                <a:cs typeface="Arial"/>
              </a:endParaRPr>
            </a:p>
          </p:txBody>
        </p:sp>
      </p:grpSp>
      <p:sp>
        <p:nvSpPr>
          <p:cNvPr id="4102" name="object 39">
            <a:extLst>
              <a:ext uri="{FF2B5EF4-FFF2-40B4-BE49-F238E27FC236}">
                <a16:creationId xmlns:a16="http://schemas.microsoft.com/office/drawing/2014/main" id="{F5F92B27-0874-7C0F-6341-7FB1291ED963}"/>
              </a:ext>
            </a:extLst>
          </p:cNvPr>
          <p:cNvSpPr txBox="1"/>
          <p:nvPr/>
        </p:nvSpPr>
        <p:spPr>
          <a:xfrm>
            <a:off x="4851081" y="1580459"/>
            <a:ext cx="6125057" cy="617477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 marR="5080" algn="just">
              <a:lnSpc>
                <a:spcPts val="1460"/>
              </a:lnSpc>
              <a:spcBef>
                <a:spcPts val="315"/>
              </a:spcBef>
            </a:pPr>
            <a:r>
              <a:rPr lang="es-CO" sz="1350" spc="20" dirty="0">
                <a:solidFill>
                  <a:prstClr val="black"/>
                </a:solidFill>
                <a:latin typeface="Arial"/>
                <a:cs typeface="Arial"/>
              </a:rPr>
              <a:t>Alimentos de origen animal (crudos, refrigerados, congelados) sin proceso de transformación. </a:t>
            </a:r>
            <a:r>
              <a:rPr lang="es-CO" sz="1350" b="1" spc="20" dirty="0">
                <a:solidFill>
                  <a:prstClr val="black"/>
                </a:solidFill>
                <a:latin typeface="Arial"/>
                <a:cs typeface="Arial"/>
              </a:rPr>
              <a:t>Pescados, moluscos, crustáceos. (Preacondicionados sin tratamiento)</a:t>
            </a:r>
            <a:endParaRPr lang="es-CO" sz="135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103" name="Rectángulo 4102">
            <a:extLst>
              <a:ext uri="{FF2B5EF4-FFF2-40B4-BE49-F238E27FC236}">
                <a16:creationId xmlns:a16="http://schemas.microsoft.com/office/drawing/2014/main" id="{DA940136-9CF3-ABEF-F5E8-5545BB10DFEA}"/>
              </a:ext>
            </a:extLst>
          </p:cNvPr>
          <p:cNvSpPr/>
          <p:nvPr/>
        </p:nvSpPr>
        <p:spPr>
          <a:xfrm>
            <a:off x="428625" y="700919"/>
            <a:ext cx="10695096" cy="4369647"/>
          </a:xfrm>
          <a:prstGeom prst="rect">
            <a:avLst/>
          </a:prstGeom>
          <a:noFill/>
          <a:ln w="28575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4108" name="Grupo 4107">
            <a:extLst>
              <a:ext uri="{FF2B5EF4-FFF2-40B4-BE49-F238E27FC236}">
                <a16:creationId xmlns:a16="http://schemas.microsoft.com/office/drawing/2014/main" id="{146F13D0-5BAA-A761-38E7-8B22FCD722A3}"/>
              </a:ext>
            </a:extLst>
          </p:cNvPr>
          <p:cNvGrpSpPr/>
          <p:nvPr/>
        </p:nvGrpSpPr>
        <p:grpSpPr>
          <a:xfrm>
            <a:off x="2260325" y="5212136"/>
            <a:ext cx="2948891" cy="1310751"/>
            <a:chOff x="768100" y="1658142"/>
            <a:chExt cx="2948891" cy="2121826"/>
          </a:xfrm>
        </p:grpSpPr>
        <p:sp>
          <p:nvSpPr>
            <p:cNvPr id="4109" name="object 7">
              <a:extLst>
                <a:ext uri="{FF2B5EF4-FFF2-40B4-BE49-F238E27FC236}">
                  <a16:creationId xmlns:a16="http://schemas.microsoft.com/office/drawing/2014/main" id="{CB6768C5-AF89-5CA4-E4F8-6C49E4EC2309}"/>
                </a:ext>
              </a:extLst>
            </p:cNvPr>
            <p:cNvSpPr/>
            <p:nvPr/>
          </p:nvSpPr>
          <p:spPr>
            <a:xfrm>
              <a:off x="768100" y="1658142"/>
              <a:ext cx="2948891" cy="212182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110" name="object 9">
              <a:extLst>
                <a:ext uri="{FF2B5EF4-FFF2-40B4-BE49-F238E27FC236}">
                  <a16:creationId xmlns:a16="http://schemas.microsoft.com/office/drawing/2014/main" id="{9251EBFA-F74E-B97E-C9C5-9847A3914C68}"/>
                </a:ext>
              </a:extLst>
            </p:cNvPr>
            <p:cNvSpPr txBox="1"/>
            <p:nvPr/>
          </p:nvSpPr>
          <p:spPr>
            <a:xfrm>
              <a:off x="932447" y="2209467"/>
              <a:ext cx="2704531" cy="1449627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lvl="0" algn="ctr" defTabSz="71120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400" b="1" spc="-25" dirty="0">
                  <a:solidFill>
                    <a:srgbClr val="080808"/>
                  </a:solidFill>
                  <a:latin typeface="Arial"/>
                  <a:cs typeface="Arial"/>
                </a:rPr>
                <a:t>Resolución 779 de 2006.</a:t>
              </a:r>
            </a:p>
            <a:p>
              <a:pPr lvl="0" algn="ctr" defTabSz="71120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400" b="1" spc="-25" dirty="0">
                  <a:solidFill>
                    <a:srgbClr val="080808"/>
                  </a:solidFill>
                  <a:latin typeface="Arial"/>
                  <a:cs typeface="Arial"/>
                </a:rPr>
                <a:t>Artículo 16</a:t>
              </a:r>
              <a:endParaRPr lang="es-ES" sz="1400" b="1" spc="-25" dirty="0">
                <a:solidFill>
                  <a:srgbClr val="080808"/>
                </a:solidFill>
                <a:latin typeface="Arial"/>
                <a:cs typeface="Arial"/>
              </a:endParaRPr>
            </a:p>
            <a:p>
              <a:pPr algn="ctr">
                <a:tabLst>
                  <a:tab pos="787400" algn="l"/>
                </a:tabLst>
              </a:pPr>
              <a:endParaRPr sz="1400" dirty="0">
                <a:solidFill>
                  <a:srgbClr val="080808"/>
                </a:solidFill>
                <a:latin typeface="Arial"/>
                <a:cs typeface="Arial"/>
              </a:endParaRPr>
            </a:p>
          </p:txBody>
        </p:sp>
      </p:grpSp>
      <p:sp>
        <p:nvSpPr>
          <p:cNvPr id="4111" name="Rectángulo 4110">
            <a:extLst>
              <a:ext uri="{FF2B5EF4-FFF2-40B4-BE49-F238E27FC236}">
                <a16:creationId xmlns:a16="http://schemas.microsoft.com/office/drawing/2014/main" id="{7629C1AE-3476-C6AD-2874-2B4D218A70E7}"/>
              </a:ext>
            </a:extLst>
          </p:cNvPr>
          <p:cNvSpPr/>
          <p:nvPr/>
        </p:nvSpPr>
        <p:spPr>
          <a:xfrm>
            <a:off x="5074921" y="5309460"/>
            <a:ext cx="44256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350" dirty="0">
                <a:solidFill>
                  <a:srgbClr val="080808"/>
                </a:solidFill>
                <a:latin typeface="Arial" panose="020B0604020202020204" pitchFamily="34" charset="0"/>
              </a:rPr>
              <a:t>Solamente las panelas a las cuales durante el proceso de producción se les haya adicionado </a:t>
            </a:r>
            <a:r>
              <a:rPr lang="es-CO" sz="1350" b="1" dirty="0">
                <a:solidFill>
                  <a:srgbClr val="080808"/>
                </a:solidFill>
                <a:latin typeface="Arial" panose="020B0604020202020204" pitchFamily="34" charset="0"/>
              </a:rPr>
              <a:t>saborizantes</a:t>
            </a:r>
            <a:r>
              <a:rPr lang="es-CO" sz="1350" dirty="0">
                <a:solidFill>
                  <a:srgbClr val="080808"/>
                </a:solidFill>
                <a:latin typeface="Arial" panose="020B0604020202020204" pitchFamily="34" charset="0"/>
              </a:rPr>
              <a:t>, </a:t>
            </a:r>
            <a:r>
              <a:rPr lang="es-CO" sz="1350" b="1" dirty="0">
                <a:solidFill>
                  <a:srgbClr val="080808"/>
                </a:solidFill>
                <a:latin typeface="Arial" panose="020B0604020202020204" pitchFamily="34" charset="0"/>
              </a:rPr>
              <a:t>deben obtener Autorización Sanitaria de Comercialización [NSA]</a:t>
            </a:r>
            <a:endParaRPr lang="es-CO" dirty="0">
              <a:solidFill>
                <a:srgbClr val="080808"/>
              </a:solidFill>
            </a:endParaRPr>
          </a:p>
        </p:txBody>
      </p:sp>
      <p:sp>
        <p:nvSpPr>
          <p:cNvPr id="4112" name="Rectángulo 4111">
            <a:extLst>
              <a:ext uri="{FF2B5EF4-FFF2-40B4-BE49-F238E27FC236}">
                <a16:creationId xmlns:a16="http://schemas.microsoft.com/office/drawing/2014/main" id="{F1F5CB38-C8FA-B34D-C5E3-43698A515125}"/>
              </a:ext>
            </a:extLst>
          </p:cNvPr>
          <p:cNvSpPr/>
          <p:nvPr/>
        </p:nvSpPr>
        <p:spPr>
          <a:xfrm>
            <a:off x="2183906" y="5152136"/>
            <a:ext cx="7386221" cy="1371795"/>
          </a:xfrm>
          <a:prstGeom prst="rect">
            <a:avLst/>
          </a:prstGeom>
          <a:noFill/>
          <a:ln w="28575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2081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852690EE-1200-8ACB-B606-8B6CB2FC00E3}"/>
              </a:ext>
            </a:extLst>
          </p:cNvPr>
          <p:cNvGrpSpPr/>
          <p:nvPr/>
        </p:nvGrpSpPr>
        <p:grpSpPr>
          <a:xfrm>
            <a:off x="484203" y="5742881"/>
            <a:ext cx="11528579" cy="862429"/>
            <a:chOff x="484203" y="5742881"/>
            <a:chExt cx="11528579" cy="862429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154E0858-3836-F2C0-1409-3FC41107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203" y="5742881"/>
              <a:ext cx="1885950" cy="78105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365E172C-7E7B-144B-C586-320684F27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26832" y="5824260"/>
              <a:ext cx="1885950" cy="781050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7A4651D6-DF0B-2675-FB65-7CF3084E1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120" y="6224876"/>
            <a:ext cx="531922" cy="42058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39C0FF9-47F2-4389-D877-F8B772455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18" y="6265032"/>
            <a:ext cx="821647" cy="340278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AD1360FF-B0F4-588D-858E-15D698FBA444}"/>
              </a:ext>
            </a:extLst>
          </p:cNvPr>
          <p:cNvSpPr/>
          <p:nvPr/>
        </p:nvSpPr>
        <p:spPr>
          <a:xfrm>
            <a:off x="16755" y="212685"/>
            <a:ext cx="324926" cy="461664"/>
          </a:xfrm>
          <a:prstGeom prst="rect">
            <a:avLst/>
          </a:prstGeom>
          <a:solidFill>
            <a:srgbClr val="009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B05D8232-F0DF-578D-C030-1EC3D72CC933}"/>
              </a:ext>
            </a:extLst>
          </p:cNvPr>
          <p:cNvSpPr txBox="1">
            <a:spLocks/>
          </p:cNvSpPr>
          <p:nvPr/>
        </p:nvSpPr>
        <p:spPr bwMode="auto">
          <a:xfrm>
            <a:off x="341681" y="195228"/>
            <a:ext cx="10180625" cy="49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None/>
            </a:pPr>
            <a:r>
              <a:rPr lang="es-MX" altLang="es-CO" sz="2400" b="1" dirty="0">
                <a:solidFill>
                  <a:srgbClr val="0191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Reglamentación vigente para Frutas</a:t>
            </a:r>
            <a:endParaRPr lang="es-ES" altLang="es-CO" sz="2400" b="1" dirty="0">
              <a:solidFill>
                <a:srgbClr val="0191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0626585-3D6C-7ECC-B02C-6B7A96B15901}"/>
              </a:ext>
            </a:extLst>
          </p:cNvPr>
          <p:cNvSpPr txBox="1">
            <a:spLocks/>
          </p:cNvSpPr>
          <p:nvPr/>
        </p:nvSpPr>
        <p:spPr bwMode="auto">
          <a:xfrm>
            <a:off x="668106" y="1223839"/>
            <a:ext cx="1051312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None/>
            </a:pPr>
            <a:r>
              <a:rPr lang="es-MX" altLang="es-CO" sz="2600" dirty="0">
                <a:latin typeface="Arial" panose="020B0604020202020204" pitchFamily="34" charset="0"/>
                <a:ea typeface="MS PGothic" panose="020B0600070205080204" pitchFamily="34" charset="-128"/>
              </a:rPr>
              <a:t>Presentar el marco normativo que reglamenta requisitos sanitarios que deben cumplir las frutas </a:t>
            </a:r>
            <a:r>
              <a:rPr lang="es-MX" sz="2600" dirty="0">
                <a:latin typeface="Arial" panose="020B0604020202020204" pitchFamily="34" charset="0"/>
                <a:ea typeface="MS PGothic" panose="020B0600070205080204" pitchFamily="34" charset="-128"/>
              </a:rPr>
              <a:t>y las bebidas con adición de jugo (zumo) o pulpa de fruta o concentrados de fruta, clarificados o no, o la mezcla de éstos que se procesen, empaquen, transporten, importen y comercialicen en el territorio nacional</a:t>
            </a:r>
            <a:r>
              <a:rPr lang="es-MX" altLang="es-CO" sz="2600" dirty="0">
                <a:latin typeface="Arial" panose="020B0604020202020204" pitchFamily="34" charset="0"/>
                <a:ea typeface="MS PGothic" panose="020B0600070205080204" pitchFamily="34" charset="-128"/>
              </a:rPr>
              <a:t>, </a:t>
            </a:r>
            <a:r>
              <a:rPr lang="es-MX" altLang="es-CO" sz="2600" b="1" dirty="0">
                <a:latin typeface="Arial" panose="020B0604020202020204" pitchFamily="34" charset="0"/>
                <a:ea typeface="MS PGothic" panose="020B0600070205080204" pitchFamily="34" charset="-128"/>
              </a:rPr>
              <a:t>Resolución 3929 de 2013</a:t>
            </a:r>
            <a:endParaRPr lang="es-ES" altLang="es-CO" sz="2600" dirty="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B6B9BB0-79E8-FC8B-C018-727CF5B2E7A9}"/>
              </a:ext>
            </a:extLst>
          </p:cNvPr>
          <p:cNvSpPr txBox="1">
            <a:spLocks/>
          </p:cNvSpPr>
          <p:nvPr/>
        </p:nvSpPr>
        <p:spPr bwMode="auto">
          <a:xfrm>
            <a:off x="777439" y="3851100"/>
            <a:ext cx="10294463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s-CO"/>
            </a:defPPr>
            <a:lvl1pPr algn="just">
              <a:spcBef>
                <a:spcPct val="20000"/>
              </a:spcBef>
              <a:buFont typeface="Arial" panose="020B0604020202020204" pitchFamily="34" charset="0"/>
              <a:buNone/>
              <a:defRPr sz="2600"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9pPr>
          </a:lstStyle>
          <a:p>
            <a:r>
              <a:rPr lang="es-MX" dirty="0"/>
              <a:t>Indicar los requisitos sobre rotulado que debe cumplir </a:t>
            </a:r>
            <a:r>
              <a:rPr lang="es-CO" dirty="0"/>
              <a:t>frutas procesadas y empacadas </a:t>
            </a:r>
            <a:r>
              <a:rPr lang="es-MX" dirty="0"/>
              <a:t>para su comercialización.</a:t>
            </a:r>
          </a:p>
        </p:txBody>
      </p:sp>
    </p:spTree>
    <p:extLst>
      <p:ext uri="{BB962C8B-B14F-4D97-AF65-F5344CB8AC3E}">
        <p14:creationId xmlns:p14="http://schemas.microsoft.com/office/powerpoint/2010/main" val="16908277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852690EE-1200-8ACB-B606-8B6CB2FC00E3}"/>
              </a:ext>
            </a:extLst>
          </p:cNvPr>
          <p:cNvGrpSpPr/>
          <p:nvPr/>
        </p:nvGrpSpPr>
        <p:grpSpPr>
          <a:xfrm>
            <a:off x="484203" y="5742881"/>
            <a:ext cx="11528579" cy="862429"/>
            <a:chOff x="484203" y="5742881"/>
            <a:chExt cx="11528579" cy="862429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154E0858-3836-F2C0-1409-3FC41107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203" y="5742881"/>
              <a:ext cx="1885950" cy="78105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365E172C-7E7B-144B-C586-320684F27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26832" y="5824260"/>
              <a:ext cx="1885950" cy="781050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7A4651D6-DF0B-2675-FB65-7CF3084E1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120" y="6224876"/>
            <a:ext cx="531922" cy="420589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398EE8CF-6E31-BD45-4B62-CFD8F342CCDE}"/>
              </a:ext>
            </a:extLst>
          </p:cNvPr>
          <p:cNvSpPr/>
          <p:nvPr/>
        </p:nvSpPr>
        <p:spPr>
          <a:xfrm>
            <a:off x="16755" y="212685"/>
            <a:ext cx="324926" cy="461664"/>
          </a:xfrm>
          <a:prstGeom prst="rect">
            <a:avLst/>
          </a:prstGeom>
          <a:solidFill>
            <a:srgbClr val="009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A47B517-AA2E-90C5-8E25-2E9D90749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18" y="6265032"/>
            <a:ext cx="821647" cy="34027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00619F1-FCEE-23E5-044E-F9822B830D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98" t="16143" r="15671" b="26410"/>
          <a:stretch/>
        </p:blipFill>
        <p:spPr>
          <a:xfrm>
            <a:off x="534390" y="5181228"/>
            <a:ext cx="2861953" cy="92813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CC3CBD6-6191-FADC-CCE0-EA22C29CA14D}"/>
              </a:ext>
            </a:extLst>
          </p:cNvPr>
          <p:cNvSpPr txBox="1"/>
          <p:nvPr/>
        </p:nvSpPr>
        <p:spPr>
          <a:xfrm>
            <a:off x="279016" y="152152"/>
            <a:ext cx="55802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s-CO"/>
            </a:defPPr>
            <a:lvl1pPr algn="just">
              <a:spcBef>
                <a:spcPct val="20000"/>
              </a:spcBef>
              <a:buFont typeface="Arial" panose="020B0604020202020204" pitchFamily="34" charset="0"/>
              <a:buNone/>
              <a:defRPr sz="2400" b="1">
                <a:solidFill>
                  <a:srgbClr val="0191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altLang="es-CO" dirty="0"/>
              <a:t>Vigencia del RSA, PSA y NSA</a:t>
            </a:r>
          </a:p>
        </p:txBody>
      </p:sp>
      <p:sp>
        <p:nvSpPr>
          <p:cNvPr id="14" name="object 9">
            <a:extLst>
              <a:ext uri="{FF2B5EF4-FFF2-40B4-BE49-F238E27FC236}">
                <a16:creationId xmlns:a16="http://schemas.microsoft.com/office/drawing/2014/main" id="{88DB5579-BC45-EF8E-2431-101C1E00718B}"/>
              </a:ext>
            </a:extLst>
          </p:cNvPr>
          <p:cNvSpPr/>
          <p:nvPr/>
        </p:nvSpPr>
        <p:spPr>
          <a:xfrm>
            <a:off x="1674423" y="825991"/>
            <a:ext cx="2738755" cy="4761217"/>
          </a:xfrm>
          <a:prstGeom prst="rect">
            <a:avLst/>
          </a:prstGeom>
          <a:solidFill>
            <a:srgbClr val="FF000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5" name="object 10">
            <a:extLst>
              <a:ext uri="{FF2B5EF4-FFF2-40B4-BE49-F238E27FC236}">
                <a16:creationId xmlns:a16="http://schemas.microsoft.com/office/drawing/2014/main" id="{9BACD1CF-6D3A-B9D5-B0BF-9A2F87AF692B}"/>
              </a:ext>
            </a:extLst>
          </p:cNvPr>
          <p:cNvSpPr txBox="1"/>
          <p:nvPr/>
        </p:nvSpPr>
        <p:spPr>
          <a:xfrm>
            <a:off x="2101904" y="2861395"/>
            <a:ext cx="2053589" cy="5359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ts val="2005"/>
              </a:lnSpc>
              <a:spcBef>
                <a:spcPts val="110"/>
              </a:spcBef>
            </a:pPr>
            <a:r>
              <a:rPr lang="es-CO" b="1">
                <a:solidFill>
                  <a:srgbClr val="FFFFFF"/>
                </a:solidFill>
                <a:latin typeface="Arial"/>
                <a:cs typeface="Arial"/>
              </a:rPr>
              <a:t>Registro</a:t>
            </a:r>
            <a:r>
              <a:rPr lang="es-CO" b="1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CO" b="1" spc="-5">
                <a:solidFill>
                  <a:srgbClr val="FFFFFF"/>
                </a:solidFill>
                <a:latin typeface="Arial"/>
                <a:cs typeface="Arial"/>
              </a:rPr>
              <a:t>Sanitario</a:t>
            </a:r>
            <a:endParaRPr lang="es-CO">
              <a:solidFill>
                <a:prstClr val="black"/>
              </a:solidFill>
              <a:latin typeface="Arial"/>
              <a:cs typeface="Arial"/>
            </a:endParaRPr>
          </a:p>
          <a:p>
            <a:pPr marL="635" algn="ctr">
              <a:lnSpc>
                <a:spcPts val="2005"/>
              </a:lnSpc>
            </a:pPr>
            <a:r>
              <a:rPr lang="es-CO" b="1" spc="-15">
                <a:solidFill>
                  <a:srgbClr val="FFFFFF"/>
                </a:solidFill>
                <a:latin typeface="Arial"/>
                <a:cs typeface="Arial"/>
              </a:rPr>
              <a:t>Artículo</a:t>
            </a:r>
            <a:r>
              <a:rPr lang="es-CO" b="1" spc="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CO" b="1" spc="-5">
                <a:solidFill>
                  <a:srgbClr val="FFFFFF"/>
                </a:solidFill>
                <a:latin typeface="Arial"/>
                <a:cs typeface="Arial"/>
              </a:rPr>
              <a:t>39</a:t>
            </a:r>
            <a:endParaRPr lang="es-CO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1">
            <a:extLst>
              <a:ext uri="{FF2B5EF4-FFF2-40B4-BE49-F238E27FC236}">
                <a16:creationId xmlns:a16="http://schemas.microsoft.com/office/drawing/2014/main" id="{88B7C560-060C-D4CF-3027-CFD79023F0D5}"/>
              </a:ext>
            </a:extLst>
          </p:cNvPr>
          <p:cNvSpPr txBox="1"/>
          <p:nvPr/>
        </p:nvSpPr>
        <p:spPr>
          <a:xfrm>
            <a:off x="2080174" y="3798070"/>
            <a:ext cx="2008505" cy="6337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5095" indent="-112395">
              <a:lnSpc>
                <a:spcPts val="1540"/>
              </a:lnSpc>
              <a:spcBef>
                <a:spcPts val="135"/>
              </a:spcBef>
              <a:buFont typeface="Arial"/>
              <a:buChar char="•"/>
              <a:tabLst>
                <a:tab pos="125730" algn="l"/>
              </a:tabLst>
            </a:pPr>
            <a:r>
              <a:rPr lang="es-CO" sz="1350" b="1" spc="15">
                <a:solidFill>
                  <a:srgbClr val="FFFFFF"/>
                </a:solidFill>
                <a:latin typeface="Arial"/>
                <a:cs typeface="Arial"/>
              </a:rPr>
              <a:t>Alimentos </a:t>
            </a:r>
            <a:r>
              <a:rPr lang="es-CO" sz="1350" b="1" spc="2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lang="es-CO" sz="1350" b="1" spc="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CO" sz="1350" b="1" spc="15">
                <a:solidFill>
                  <a:srgbClr val="FFFFFF"/>
                </a:solidFill>
                <a:latin typeface="Arial"/>
                <a:cs typeface="Arial"/>
              </a:rPr>
              <a:t>mayor</a:t>
            </a:r>
            <a:endParaRPr lang="es-CO" sz="1350">
              <a:solidFill>
                <a:prstClr val="black"/>
              </a:solidFill>
              <a:latin typeface="Arial"/>
              <a:cs typeface="Arial"/>
            </a:endParaRPr>
          </a:p>
          <a:p>
            <a:pPr marL="125095">
              <a:lnSpc>
                <a:spcPts val="1540"/>
              </a:lnSpc>
            </a:pPr>
            <a:r>
              <a:rPr lang="es-CO" sz="1350" b="1" spc="15">
                <a:solidFill>
                  <a:srgbClr val="FFFFFF"/>
                </a:solidFill>
                <a:latin typeface="Arial"/>
                <a:cs typeface="Arial"/>
              </a:rPr>
              <a:t>riesgo </a:t>
            </a:r>
            <a:r>
              <a:rPr lang="es-CO" sz="1350" spc="2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lang="es-CO" sz="1350" spc="15">
                <a:solidFill>
                  <a:srgbClr val="FFFFFF"/>
                </a:solidFill>
                <a:latin typeface="Arial"/>
                <a:cs typeface="Arial"/>
              </a:rPr>
              <a:t>salud</a:t>
            </a:r>
            <a:r>
              <a:rPr lang="es-CO" sz="13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CO" sz="1350" spc="20">
                <a:solidFill>
                  <a:srgbClr val="FFFFFF"/>
                </a:solidFill>
                <a:latin typeface="Arial"/>
                <a:cs typeface="Arial"/>
              </a:rPr>
              <a:t>pública</a:t>
            </a:r>
            <a:endParaRPr lang="es-CO" sz="1350">
              <a:solidFill>
                <a:prstClr val="black"/>
              </a:solidFill>
              <a:latin typeface="Arial"/>
              <a:cs typeface="Arial"/>
            </a:endParaRPr>
          </a:p>
          <a:p>
            <a:pPr marL="125095" indent="-112395">
              <a:spcBef>
                <a:spcPts val="45"/>
              </a:spcBef>
              <a:buFont typeface="Arial"/>
              <a:buChar char="•"/>
              <a:tabLst>
                <a:tab pos="125730" algn="l"/>
              </a:tabLst>
            </a:pPr>
            <a:r>
              <a:rPr lang="es-CO" sz="1350" b="1" spc="10">
                <a:solidFill>
                  <a:srgbClr val="FFFFFF"/>
                </a:solidFill>
                <a:latin typeface="Arial"/>
                <a:cs typeface="Arial"/>
              </a:rPr>
              <a:t>Vigencia: </a:t>
            </a:r>
            <a:r>
              <a:rPr lang="es-CO" sz="1350" b="1" spc="15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lang="es-CO" sz="1350" b="1" spc="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CO" sz="1350" b="1" spc="20">
                <a:solidFill>
                  <a:srgbClr val="FFFFFF"/>
                </a:solidFill>
                <a:latin typeface="Arial"/>
                <a:cs typeface="Arial"/>
              </a:rPr>
              <a:t>años</a:t>
            </a:r>
            <a:endParaRPr lang="es-CO" sz="13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7882CC0D-CCA2-B911-0416-1ED619940C53}"/>
              </a:ext>
            </a:extLst>
          </p:cNvPr>
          <p:cNvSpPr/>
          <p:nvPr/>
        </p:nvSpPr>
        <p:spPr>
          <a:xfrm>
            <a:off x="4476169" y="825991"/>
            <a:ext cx="2738755" cy="4761217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79DE8D96-34BA-57ED-D829-3D890CE5277B}"/>
              </a:ext>
            </a:extLst>
          </p:cNvPr>
          <p:cNvSpPr txBox="1"/>
          <p:nvPr/>
        </p:nvSpPr>
        <p:spPr>
          <a:xfrm>
            <a:off x="4925623" y="2861395"/>
            <a:ext cx="2026285" cy="5359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ts val="2005"/>
              </a:lnSpc>
              <a:spcBef>
                <a:spcPts val="110"/>
              </a:spcBef>
            </a:pPr>
            <a:r>
              <a:rPr lang="es-CO" b="1" spc="-5">
                <a:solidFill>
                  <a:srgbClr val="FFFFFF"/>
                </a:solidFill>
                <a:latin typeface="Arial"/>
                <a:cs typeface="Arial"/>
              </a:rPr>
              <a:t>Permiso</a:t>
            </a:r>
            <a:r>
              <a:rPr lang="es-CO" b="1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CO" b="1" spc="-5">
                <a:solidFill>
                  <a:srgbClr val="FFFFFF"/>
                </a:solidFill>
                <a:latin typeface="Arial"/>
                <a:cs typeface="Arial"/>
              </a:rPr>
              <a:t>Sanitario</a:t>
            </a:r>
            <a:endParaRPr lang="es-CO">
              <a:solidFill>
                <a:prstClr val="black"/>
              </a:solidFill>
              <a:latin typeface="Arial"/>
              <a:cs typeface="Arial"/>
            </a:endParaRPr>
          </a:p>
          <a:p>
            <a:pPr marL="635" algn="ctr">
              <a:lnSpc>
                <a:spcPts val="2005"/>
              </a:lnSpc>
            </a:pPr>
            <a:r>
              <a:rPr lang="es-CO" b="1" spc="-15">
                <a:solidFill>
                  <a:srgbClr val="FFFFFF"/>
                </a:solidFill>
                <a:latin typeface="Arial"/>
                <a:cs typeface="Arial"/>
              </a:rPr>
              <a:t>Artículo</a:t>
            </a:r>
            <a:r>
              <a:rPr lang="es-CO" b="1" spc="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CO" b="1" spc="-5">
                <a:solidFill>
                  <a:srgbClr val="FFFFFF"/>
                </a:solidFill>
                <a:latin typeface="Arial"/>
                <a:cs typeface="Arial"/>
              </a:rPr>
              <a:t>39</a:t>
            </a:r>
            <a:endParaRPr lang="es-CO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9CA83761-3C8F-3ED5-7B46-2F6E35445969}"/>
              </a:ext>
            </a:extLst>
          </p:cNvPr>
          <p:cNvSpPr txBox="1"/>
          <p:nvPr/>
        </p:nvSpPr>
        <p:spPr>
          <a:xfrm>
            <a:off x="4869398" y="3859416"/>
            <a:ext cx="1995170" cy="6337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5095" indent="-112395">
              <a:lnSpc>
                <a:spcPts val="1540"/>
              </a:lnSpc>
              <a:spcBef>
                <a:spcPts val="135"/>
              </a:spcBef>
              <a:buFont typeface="Arial"/>
              <a:buChar char="•"/>
              <a:tabLst>
                <a:tab pos="125730" algn="l"/>
              </a:tabLst>
            </a:pPr>
            <a:r>
              <a:rPr lang="es-CO" sz="1350" b="1" spc="15">
                <a:solidFill>
                  <a:srgbClr val="FFFFFF"/>
                </a:solidFill>
                <a:latin typeface="Arial"/>
                <a:cs typeface="Arial"/>
              </a:rPr>
              <a:t>Alimentos </a:t>
            </a:r>
            <a:r>
              <a:rPr lang="es-CO" sz="1350" b="1" spc="2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lang="es-CO" sz="1350" b="1" spc="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CO" sz="1350" b="1" spc="15">
                <a:solidFill>
                  <a:srgbClr val="FFFFFF"/>
                </a:solidFill>
                <a:latin typeface="Arial"/>
                <a:cs typeface="Arial"/>
              </a:rPr>
              <a:t>riesgo</a:t>
            </a:r>
            <a:endParaRPr lang="es-CO" sz="1350">
              <a:solidFill>
                <a:prstClr val="black"/>
              </a:solidFill>
              <a:latin typeface="Arial"/>
              <a:cs typeface="Arial"/>
            </a:endParaRPr>
          </a:p>
          <a:p>
            <a:pPr marL="125095">
              <a:lnSpc>
                <a:spcPts val="1540"/>
              </a:lnSpc>
            </a:pPr>
            <a:r>
              <a:rPr lang="es-CO" sz="1350" b="1" spc="20">
                <a:solidFill>
                  <a:srgbClr val="FFFFFF"/>
                </a:solidFill>
                <a:latin typeface="Arial"/>
                <a:cs typeface="Arial"/>
              </a:rPr>
              <a:t>medio </a:t>
            </a:r>
            <a:r>
              <a:rPr lang="es-CO" sz="1350" spc="2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lang="es-CO" sz="1350" spc="15">
                <a:solidFill>
                  <a:srgbClr val="FFFFFF"/>
                </a:solidFill>
                <a:latin typeface="Arial"/>
                <a:cs typeface="Arial"/>
              </a:rPr>
              <a:t>salud</a:t>
            </a:r>
            <a:r>
              <a:rPr lang="es-CO" sz="135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CO" sz="1350" spc="20">
                <a:solidFill>
                  <a:srgbClr val="FFFFFF"/>
                </a:solidFill>
                <a:latin typeface="Arial"/>
                <a:cs typeface="Arial"/>
              </a:rPr>
              <a:t>pública</a:t>
            </a:r>
            <a:endParaRPr lang="es-CO" sz="1350">
              <a:solidFill>
                <a:prstClr val="black"/>
              </a:solidFill>
              <a:latin typeface="Arial"/>
              <a:cs typeface="Arial"/>
            </a:endParaRPr>
          </a:p>
          <a:p>
            <a:pPr marL="125095" indent="-112395">
              <a:spcBef>
                <a:spcPts val="45"/>
              </a:spcBef>
              <a:buFont typeface="Arial"/>
              <a:buChar char="•"/>
              <a:tabLst>
                <a:tab pos="125730" algn="l"/>
              </a:tabLst>
            </a:pPr>
            <a:r>
              <a:rPr lang="es-CO" sz="1350" b="1" spc="10">
                <a:solidFill>
                  <a:srgbClr val="FFFFFF"/>
                </a:solidFill>
                <a:latin typeface="Arial"/>
                <a:cs typeface="Arial"/>
              </a:rPr>
              <a:t>Vigencia: </a:t>
            </a:r>
            <a:r>
              <a:rPr lang="es-CO" sz="1350" b="1" spc="15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lang="es-CO" sz="1350" b="1" spc="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CO" sz="1350" b="1" spc="20">
                <a:solidFill>
                  <a:srgbClr val="FFFFFF"/>
                </a:solidFill>
                <a:latin typeface="Arial"/>
                <a:cs typeface="Arial"/>
              </a:rPr>
              <a:t>años</a:t>
            </a:r>
            <a:endParaRPr lang="es-CO" sz="13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2" name="object 23">
            <a:extLst>
              <a:ext uri="{FF2B5EF4-FFF2-40B4-BE49-F238E27FC236}">
                <a16:creationId xmlns:a16="http://schemas.microsoft.com/office/drawing/2014/main" id="{85BCC0C7-2C17-42C6-3C20-4929328C945C}"/>
              </a:ext>
            </a:extLst>
          </p:cNvPr>
          <p:cNvSpPr/>
          <p:nvPr/>
        </p:nvSpPr>
        <p:spPr>
          <a:xfrm>
            <a:off x="7295951" y="825991"/>
            <a:ext cx="2738754" cy="4761217"/>
          </a:xfrm>
          <a:prstGeom prst="rect">
            <a:avLst/>
          </a:prstGeom>
          <a:solidFill>
            <a:srgbClr val="00330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AEFF2D11-E9E5-8A14-1FAC-07B3636EB9E9}"/>
              </a:ext>
            </a:extLst>
          </p:cNvPr>
          <p:cNvSpPr txBox="1"/>
          <p:nvPr/>
        </p:nvSpPr>
        <p:spPr>
          <a:xfrm>
            <a:off x="7551093" y="2861395"/>
            <a:ext cx="2288540" cy="78354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ts val="2005"/>
              </a:lnSpc>
              <a:spcBef>
                <a:spcPts val="110"/>
              </a:spcBef>
            </a:pPr>
            <a:r>
              <a:rPr lang="es-CO" b="1" spc="-5">
                <a:solidFill>
                  <a:srgbClr val="FFFFFF"/>
                </a:solidFill>
                <a:latin typeface="Arial"/>
                <a:cs typeface="Arial"/>
              </a:rPr>
              <a:t>Notificación</a:t>
            </a:r>
            <a:endParaRPr lang="es-CO">
              <a:solidFill>
                <a:prstClr val="black"/>
              </a:solidFill>
              <a:latin typeface="Arial"/>
              <a:cs typeface="Arial"/>
            </a:endParaRPr>
          </a:p>
          <a:p>
            <a:pPr algn="ctr">
              <a:lnSpc>
                <a:spcPts val="2005"/>
              </a:lnSpc>
            </a:pPr>
            <a:r>
              <a:rPr lang="es-CO" b="1" spc="-10">
                <a:solidFill>
                  <a:srgbClr val="FFFFFF"/>
                </a:solidFill>
                <a:latin typeface="Arial"/>
                <a:cs typeface="Arial"/>
              </a:rPr>
              <a:t>Sanitaria</a:t>
            </a:r>
          </a:p>
          <a:p>
            <a:pPr algn="ctr">
              <a:lnSpc>
                <a:spcPts val="2005"/>
              </a:lnSpc>
            </a:pPr>
            <a:r>
              <a:rPr lang="es-CO" b="1" spc="-15">
                <a:solidFill>
                  <a:srgbClr val="FFFFFF"/>
                </a:solidFill>
                <a:latin typeface="Arial"/>
                <a:cs typeface="Arial"/>
              </a:rPr>
              <a:t>Artículo</a:t>
            </a:r>
            <a:r>
              <a:rPr lang="es-CO" b="1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CO" b="1" spc="-5">
                <a:solidFill>
                  <a:srgbClr val="FFFFFF"/>
                </a:solidFill>
                <a:latin typeface="Arial"/>
                <a:cs typeface="Arial"/>
              </a:rPr>
              <a:t>41</a:t>
            </a:r>
            <a:endParaRPr lang="es-CO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7" name="object 25">
            <a:extLst>
              <a:ext uri="{FF2B5EF4-FFF2-40B4-BE49-F238E27FC236}">
                <a16:creationId xmlns:a16="http://schemas.microsoft.com/office/drawing/2014/main" id="{6D436111-49E0-80B2-E747-2E6F4598DD5F}"/>
              </a:ext>
            </a:extLst>
          </p:cNvPr>
          <p:cNvSpPr txBox="1"/>
          <p:nvPr/>
        </p:nvSpPr>
        <p:spPr>
          <a:xfrm>
            <a:off x="7689840" y="3867327"/>
            <a:ext cx="2011045" cy="6337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5095" indent="-112395">
              <a:lnSpc>
                <a:spcPts val="1540"/>
              </a:lnSpc>
              <a:spcBef>
                <a:spcPts val="135"/>
              </a:spcBef>
              <a:buFont typeface="Arial"/>
              <a:buChar char="•"/>
              <a:tabLst>
                <a:tab pos="125730" algn="l"/>
              </a:tabLst>
            </a:pPr>
            <a:r>
              <a:rPr lang="es-CO" sz="1350" b="1" spc="15">
                <a:solidFill>
                  <a:srgbClr val="FFFFFF"/>
                </a:solidFill>
                <a:latin typeface="Arial"/>
                <a:cs typeface="Arial"/>
              </a:rPr>
              <a:t>Alimentos </a:t>
            </a:r>
            <a:r>
              <a:rPr lang="es-CO" sz="1350" b="1" spc="2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lang="es-CO" sz="1350" b="1" spc="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CO" sz="1350" b="1" spc="20">
                <a:solidFill>
                  <a:srgbClr val="FFFFFF"/>
                </a:solidFill>
                <a:latin typeface="Arial"/>
                <a:cs typeface="Arial"/>
              </a:rPr>
              <a:t>menor</a:t>
            </a:r>
            <a:endParaRPr lang="es-CO" sz="1350">
              <a:solidFill>
                <a:prstClr val="black"/>
              </a:solidFill>
              <a:latin typeface="Arial"/>
              <a:cs typeface="Arial"/>
            </a:endParaRPr>
          </a:p>
          <a:p>
            <a:pPr marL="125095">
              <a:lnSpc>
                <a:spcPts val="1540"/>
              </a:lnSpc>
            </a:pPr>
            <a:r>
              <a:rPr lang="es-CO" sz="1350" b="1" spc="15">
                <a:solidFill>
                  <a:srgbClr val="FFFFFF"/>
                </a:solidFill>
                <a:latin typeface="Arial"/>
                <a:cs typeface="Arial"/>
              </a:rPr>
              <a:t>riesgo </a:t>
            </a:r>
            <a:r>
              <a:rPr lang="es-CO" sz="1350" spc="2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lang="es-CO" sz="1350" spc="15">
                <a:solidFill>
                  <a:srgbClr val="FFFFFF"/>
                </a:solidFill>
                <a:latin typeface="Arial"/>
                <a:cs typeface="Arial"/>
              </a:rPr>
              <a:t>salud</a:t>
            </a:r>
            <a:r>
              <a:rPr lang="es-CO" sz="135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CO" sz="1350" spc="20">
                <a:solidFill>
                  <a:srgbClr val="FFFFFF"/>
                </a:solidFill>
                <a:latin typeface="Arial"/>
                <a:cs typeface="Arial"/>
              </a:rPr>
              <a:t>pública</a:t>
            </a:r>
            <a:endParaRPr lang="es-CO" sz="1350">
              <a:solidFill>
                <a:prstClr val="black"/>
              </a:solidFill>
              <a:latin typeface="Arial"/>
              <a:cs typeface="Arial"/>
            </a:endParaRPr>
          </a:p>
          <a:p>
            <a:pPr marL="125095" indent="-112395">
              <a:spcBef>
                <a:spcPts val="45"/>
              </a:spcBef>
              <a:buFont typeface="Arial"/>
              <a:buChar char="•"/>
              <a:tabLst>
                <a:tab pos="125730" algn="l"/>
              </a:tabLst>
            </a:pPr>
            <a:r>
              <a:rPr lang="es-CO" sz="1350" b="1" spc="10">
                <a:solidFill>
                  <a:srgbClr val="FFFFFF"/>
                </a:solidFill>
                <a:latin typeface="Arial"/>
                <a:cs typeface="Arial"/>
              </a:rPr>
              <a:t>Vigencia: </a:t>
            </a:r>
            <a:r>
              <a:rPr lang="es-CO" sz="1350" b="1" spc="20">
                <a:solidFill>
                  <a:srgbClr val="FFFFFF"/>
                </a:solidFill>
                <a:latin typeface="Arial"/>
                <a:cs typeface="Arial"/>
              </a:rPr>
              <a:t>10</a:t>
            </a:r>
            <a:r>
              <a:rPr lang="es-CO" sz="1350" b="1" spc="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CO" sz="1350" b="1" spc="20">
                <a:solidFill>
                  <a:srgbClr val="FFFFFF"/>
                </a:solidFill>
                <a:latin typeface="Arial"/>
                <a:cs typeface="Arial"/>
              </a:rPr>
              <a:t>años</a:t>
            </a:r>
            <a:endParaRPr lang="es-CO" sz="13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8" name="object 27">
            <a:extLst>
              <a:ext uri="{FF2B5EF4-FFF2-40B4-BE49-F238E27FC236}">
                <a16:creationId xmlns:a16="http://schemas.microsoft.com/office/drawing/2014/main" id="{2D83354E-D877-D657-2629-B40F16687814}"/>
              </a:ext>
            </a:extLst>
          </p:cNvPr>
          <p:cNvSpPr/>
          <p:nvPr/>
        </p:nvSpPr>
        <p:spPr>
          <a:xfrm>
            <a:off x="7872530" y="1109836"/>
            <a:ext cx="1585595" cy="15854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77F44B75-F406-1C05-962C-D40394A439DB}"/>
              </a:ext>
            </a:extLst>
          </p:cNvPr>
          <p:cNvSpPr/>
          <p:nvPr/>
        </p:nvSpPr>
        <p:spPr>
          <a:xfrm>
            <a:off x="7872530" y="1109836"/>
            <a:ext cx="1585595" cy="1585468"/>
          </a:xfrm>
          <a:prstGeom prst="ellipse">
            <a:avLst/>
          </a:prstGeom>
          <a:blipFill rotWithShape="1">
            <a:blip r:embed="rId7"/>
            <a:srcRect/>
            <a:stretch>
              <a:fillRect l="-25000" r="-25000"/>
            </a:stretch>
          </a:blip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O"/>
          </a:p>
        </p:txBody>
      </p:sp>
      <p:sp>
        <p:nvSpPr>
          <p:cNvPr id="3" name="Flecha: a la izquierda y derecha 2">
            <a:extLst>
              <a:ext uri="{FF2B5EF4-FFF2-40B4-BE49-F238E27FC236}">
                <a16:creationId xmlns:a16="http://schemas.microsoft.com/office/drawing/2014/main" id="{22473DC8-27D6-AFA2-8DFA-49CDEA4EE426}"/>
              </a:ext>
            </a:extLst>
          </p:cNvPr>
          <p:cNvSpPr/>
          <p:nvPr/>
        </p:nvSpPr>
        <p:spPr>
          <a:xfrm>
            <a:off x="1877813" y="4744814"/>
            <a:ext cx="8047422" cy="658410"/>
          </a:xfrm>
          <a:prstGeom prst="leftRightArrow">
            <a:avLst/>
          </a:prstGeom>
          <a:solidFill>
            <a:schemeClr val="bg1"/>
          </a:solidFill>
          <a:ln>
            <a:solidFill>
              <a:srgbClr val="080808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A3BA5A25-50D3-EB5D-05B9-22057E884826}"/>
              </a:ext>
            </a:extLst>
          </p:cNvPr>
          <p:cNvSpPr/>
          <p:nvPr/>
        </p:nvSpPr>
        <p:spPr>
          <a:xfrm>
            <a:off x="2157295" y="1003010"/>
            <a:ext cx="1669002" cy="16859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F9B9B90C-6315-6049-9145-DCDBCF5AFAAC}"/>
              </a:ext>
            </a:extLst>
          </p:cNvPr>
          <p:cNvGrpSpPr/>
          <p:nvPr/>
        </p:nvGrpSpPr>
        <p:grpSpPr>
          <a:xfrm>
            <a:off x="2080174" y="1134373"/>
            <a:ext cx="1855618" cy="1353481"/>
            <a:chOff x="-1235412" y="1528805"/>
            <a:chExt cx="3466069" cy="3466069"/>
          </a:xfrm>
        </p:grpSpPr>
        <p:pic>
          <p:nvPicPr>
            <p:cNvPr id="26" name="Picture 2" descr="Nectar California Pera X1000ml $ 6400 en Mercado Zapatoca">
              <a:extLst>
                <a:ext uri="{FF2B5EF4-FFF2-40B4-BE49-F238E27FC236}">
                  <a16:creationId xmlns:a16="http://schemas.microsoft.com/office/drawing/2014/main" id="{81212EFB-7862-373F-F9FD-C1024C5E62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35412" y="1528805"/>
              <a:ext cx="3466069" cy="3466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8954BC93-E579-3E0B-85FA-C753A859B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45303" y="2147609"/>
              <a:ext cx="1085850" cy="547695"/>
            </a:xfrm>
            <a:prstGeom prst="rect">
              <a:avLst/>
            </a:prstGeom>
          </p:spPr>
        </p:pic>
      </p:grpSp>
      <p:sp>
        <p:nvSpPr>
          <p:cNvPr id="8192" name="Elipse 8191">
            <a:extLst>
              <a:ext uri="{FF2B5EF4-FFF2-40B4-BE49-F238E27FC236}">
                <a16:creationId xmlns:a16="http://schemas.microsoft.com/office/drawing/2014/main" id="{4512D877-098D-D201-039B-48DC3CDCCB45}"/>
              </a:ext>
            </a:extLst>
          </p:cNvPr>
          <p:cNvSpPr/>
          <p:nvPr/>
        </p:nvSpPr>
        <p:spPr>
          <a:xfrm>
            <a:off x="4973202" y="1012752"/>
            <a:ext cx="1669002" cy="16859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8196" name="Picture 4" descr="La receta tradicional para hacer la fruta más rica: el almíbar">
            <a:extLst>
              <a:ext uri="{FF2B5EF4-FFF2-40B4-BE49-F238E27FC236}">
                <a16:creationId xmlns:a16="http://schemas.microsoft.com/office/drawing/2014/main" id="{D9377570-32DE-6305-9A57-84F7CF3942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8" t="17051" b="5436"/>
          <a:stretch/>
        </p:blipFill>
        <p:spPr bwMode="auto">
          <a:xfrm>
            <a:off x="5129150" y="1366466"/>
            <a:ext cx="1369304" cy="958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0729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852690EE-1200-8ACB-B606-8B6CB2FC00E3}"/>
              </a:ext>
            </a:extLst>
          </p:cNvPr>
          <p:cNvGrpSpPr/>
          <p:nvPr/>
        </p:nvGrpSpPr>
        <p:grpSpPr>
          <a:xfrm>
            <a:off x="484203" y="5742881"/>
            <a:ext cx="11528579" cy="862429"/>
            <a:chOff x="484203" y="5742881"/>
            <a:chExt cx="11528579" cy="862429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154E0858-3836-F2C0-1409-3FC41107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203" y="5742881"/>
              <a:ext cx="1885950" cy="78105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365E172C-7E7B-144B-C586-320684F27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26832" y="5824260"/>
              <a:ext cx="1885950" cy="781050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7A4651D6-DF0B-2675-FB65-7CF3084E1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120" y="6224876"/>
            <a:ext cx="531922" cy="420589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398EE8CF-6E31-BD45-4B62-CFD8F342CCDE}"/>
              </a:ext>
            </a:extLst>
          </p:cNvPr>
          <p:cNvSpPr/>
          <p:nvPr/>
        </p:nvSpPr>
        <p:spPr>
          <a:xfrm>
            <a:off x="16755" y="212685"/>
            <a:ext cx="324926" cy="461664"/>
          </a:xfrm>
          <a:prstGeom prst="rect">
            <a:avLst/>
          </a:prstGeom>
          <a:solidFill>
            <a:srgbClr val="009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A47B517-AA2E-90C5-8E25-2E9D90749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18" y="6265032"/>
            <a:ext cx="821647" cy="34027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00619F1-FCEE-23E5-044E-F9822B830D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98" t="16143" r="15671" b="26410"/>
          <a:stretch/>
        </p:blipFill>
        <p:spPr>
          <a:xfrm>
            <a:off x="534390" y="5181228"/>
            <a:ext cx="2861953" cy="92813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CC3CBD6-6191-FADC-CCE0-EA22C29CA14D}"/>
              </a:ext>
            </a:extLst>
          </p:cNvPr>
          <p:cNvSpPr txBox="1"/>
          <p:nvPr/>
        </p:nvSpPr>
        <p:spPr>
          <a:xfrm>
            <a:off x="279016" y="187664"/>
            <a:ext cx="55802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s-CO"/>
            </a:defPPr>
            <a:lvl1pPr algn="just">
              <a:spcBef>
                <a:spcPct val="20000"/>
              </a:spcBef>
              <a:buFont typeface="Arial" panose="020B0604020202020204" pitchFamily="34" charset="0"/>
              <a:buNone/>
              <a:defRPr sz="2400" b="1">
                <a:solidFill>
                  <a:srgbClr val="0191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altLang="es-CO" dirty="0"/>
              <a:t>Modalidades del RSA, PSA y NSA</a:t>
            </a:r>
          </a:p>
        </p:txBody>
      </p:sp>
      <p:sp>
        <p:nvSpPr>
          <p:cNvPr id="3" name="object 7">
            <a:extLst>
              <a:ext uri="{FF2B5EF4-FFF2-40B4-BE49-F238E27FC236}">
                <a16:creationId xmlns:a16="http://schemas.microsoft.com/office/drawing/2014/main" id="{5C75F327-5F3B-19C7-BB5F-BDA766DAC504}"/>
              </a:ext>
            </a:extLst>
          </p:cNvPr>
          <p:cNvSpPr/>
          <p:nvPr/>
        </p:nvSpPr>
        <p:spPr>
          <a:xfrm>
            <a:off x="3795274" y="1016768"/>
            <a:ext cx="995044" cy="4730115"/>
          </a:xfrm>
          <a:custGeom>
            <a:avLst/>
            <a:gdLst/>
            <a:ahLst/>
            <a:cxnLst/>
            <a:rect l="l" t="t" r="r" b="b"/>
            <a:pathLst>
              <a:path w="995045" h="4730115">
                <a:moveTo>
                  <a:pt x="15239" y="0"/>
                </a:moveTo>
                <a:lnTo>
                  <a:pt x="49308" y="34556"/>
                </a:lnTo>
                <a:lnTo>
                  <a:pt x="82774" y="69481"/>
                </a:lnTo>
                <a:lnTo>
                  <a:pt x="115637" y="104767"/>
                </a:lnTo>
                <a:lnTo>
                  <a:pt x="147896" y="140408"/>
                </a:lnTo>
                <a:lnTo>
                  <a:pt x="179553" y="176398"/>
                </a:lnTo>
                <a:lnTo>
                  <a:pt x="210607" y="212729"/>
                </a:lnTo>
                <a:lnTo>
                  <a:pt x="241058" y="249396"/>
                </a:lnTo>
                <a:lnTo>
                  <a:pt x="270906" y="286391"/>
                </a:lnTo>
                <a:lnTo>
                  <a:pt x="300150" y="323709"/>
                </a:lnTo>
                <a:lnTo>
                  <a:pt x="328792" y="361342"/>
                </a:lnTo>
                <a:lnTo>
                  <a:pt x="356831" y="399284"/>
                </a:lnTo>
                <a:lnTo>
                  <a:pt x="384267" y="437529"/>
                </a:lnTo>
                <a:lnTo>
                  <a:pt x="411100" y="476069"/>
                </a:lnTo>
                <a:lnTo>
                  <a:pt x="437330" y="514899"/>
                </a:lnTo>
                <a:lnTo>
                  <a:pt x="462957" y="554011"/>
                </a:lnTo>
                <a:lnTo>
                  <a:pt x="487981" y="593400"/>
                </a:lnTo>
                <a:lnTo>
                  <a:pt x="512402" y="633058"/>
                </a:lnTo>
                <a:lnTo>
                  <a:pt x="536220" y="672979"/>
                </a:lnTo>
                <a:lnTo>
                  <a:pt x="559434" y="713156"/>
                </a:lnTo>
                <a:lnTo>
                  <a:pt x="582046" y="753583"/>
                </a:lnTo>
                <a:lnTo>
                  <a:pt x="604055" y="794254"/>
                </a:lnTo>
                <a:lnTo>
                  <a:pt x="625461" y="835161"/>
                </a:lnTo>
                <a:lnTo>
                  <a:pt x="646265" y="876298"/>
                </a:lnTo>
                <a:lnTo>
                  <a:pt x="666465" y="917659"/>
                </a:lnTo>
                <a:lnTo>
                  <a:pt x="686062" y="959237"/>
                </a:lnTo>
                <a:lnTo>
                  <a:pt x="705056" y="1001025"/>
                </a:lnTo>
                <a:lnTo>
                  <a:pt x="723447" y="1043016"/>
                </a:lnTo>
                <a:lnTo>
                  <a:pt x="741235" y="1085205"/>
                </a:lnTo>
                <a:lnTo>
                  <a:pt x="758420" y="1127585"/>
                </a:lnTo>
                <a:lnTo>
                  <a:pt x="775002" y="1170149"/>
                </a:lnTo>
                <a:lnTo>
                  <a:pt x="790981" y="1212890"/>
                </a:lnTo>
                <a:lnTo>
                  <a:pt x="806357" y="1255802"/>
                </a:lnTo>
                <a:lnTo>
                  <a:pt x="821130" y="1298879"/>
                </a:lnTo>
                <a:lnTo>
                  <a:pt x="835301" y="1342113"/>
                </a:lnTo>
                <a:lnTo>
                  <a:pt x="848868" y="1385499"/>
                </a:lnTo>
                <a:lnTo>
                  <a:pt x="861832" y="1429029"/>
                </a:lnTo>
                <a:lnTo>
                  <a:pt x="874193" y="1472697"/>
                </a:lnTo>
                <a:lnTo>
                  <a:pt x="885951" y="1516497"/>
                </a:lnTo>
                <a:lnTo>
                  <a:pt x="897107" y="1560422"/>
                </a:lnTo>
                <a:lnTo>
                  <a:pt x="907659" y="1604465"/>
                </a:lnTo>
                <a:lnTo>
                  <a:pt x="917608" y="1648619"/>
                </a:lnTo>
                <a:lnTo>
                  <a:pt x="926955" y="1692879"/>
                </a:lnTo>
                <a:lnTo>
                  <a:pt x="935698" y="1737238"/>
                </a:lnTo>
                <a:lnTo>
                  <a:pt x="943838" y="1781688"/>
                </a:lnTo>
                <a:lnTo>
                  <a:pt x="951375" y="1826224"/>
                </a:lnTo>
                <a:lnTo>
                  <a:pt x="958310" y="1870839"/>
                </a:lnTo>
                <a:lnTo>
                  <a:pt x="964641" y="1915527"/>
                </a:lnTo>
                <a:lnTo>
                  <a:pt x="970370" y="1960280"/>
                </a:lnTo>
                <a:lnTo>
                  <a:pt x="975495" y="2005092"/>
                </a:lnTo>
                <a:lnTo>
                  <a:pt x="980017" y="2049956"/>
                </a:lnTo>
                <a:lnTo>
                  <a:pt x="983937" y="2094867"/>
                </a:lnTo>
                <a:lnTo>
                  <a:pt x="987253" y="2139817"/>
                </a:lnTo>
                <a:lnTo>
                  <a:pt x="989967" y="2184800"/>
                </a:lnTo>
                <a:lnTo>
                  <a:pt x="992077" y="2229810"/>
                </a:lnTo>
                <a:lnTo>
                  <a:pt x="993585" y="2274839"/>
                </a:lnTo>
                <a:lnTo>
                  <a:pt x="994489" y="2319881"/>
                </a:lnTo>
                <a:lnTo>
                  <a:pt x="994790" y="2364930"/>
                </a:lnTo>
                <a:lnTo>
                  <a:pt x="994489" y="2409979"/>
                </a:lnTo>
                <a:lnTo>
                  <a:pt x="993585" y="2455021"/>
                </a:lnTo>
                <a:lnTo>
                  <a:pt x="992077" y="2500050"/>
                </a:lnTo>
                <a:lnTo>
                  <a:pt x="989967" y="2545060"/>
                </a:lnTo>
                <a:lnTo>
                  <a:pt x="987253" y="2590043"/>
                </a:lnTo>
                <a:lnTo>
                  <a:pt x="983937" y="2634993"/>
                </a:lnTo>
                <a:lnTo>
                  <a:pt x="980017" y="2679904"/>
                </a:lnTo>
                <a:lnTo>
                  <a:pt x="975495" y="2724768"/>
                </a:lnTo>
                <a:lnTo>
                  <a:pt x="970370" y="2769580"/>
                </a:lnTo>
                <a:lnTo>
                  <a:pt x="964641" y="2814333"/>
                </a:lnTo>
                <a:lnTo>
                  <a:pt x="958310" y="2859021"/>
                </a:lnTo>
                <a:lnTo>
                  <a:pt x="951375" y="2903636"/>
                </a:lnTo>
                <a:lnTo>
                  <a:pt x="943838" y="2948172"/>
                </a:lnTo>
                <a:lnTo>
                  <a:pt x="935698" y="2992622"/>
                </a:lnTo>
                <a:lnTo>
                  <a:pt x="926955" y="3036981"/>
                </a:lnTo>
                <a:lnTo>
                  <a:pt x="917608" y="3081241"/>
                </a:lnTo>
                <a:lnTo>
                  <a:pt x="907659" y="3125395"/>
                </a:lnTo>
                <a:lnTo>
                  <a:pt x="897107" y="3169438"/>
                </a:lnTo>
                <a:lnTo>
                  <a:pt x="885951" y="3213363"/>
                </a:lnTo>
                <a:lnTo>
                  <a:pt x="874193" y="3257163"/>
                </a:lnTo>
                <a:lnTo>
                  <a:pt x="861832" y="3300831"/>
                </a:lnTo>
                <a:lnTo>
                  <a:pt x="848868" y="3344361"/>
                </a:lnTo>
                <a:lnTo>
                  <a:pt x="835301" y="3387747"/>
                </a:lnTo>
                <a:lnTo>
                  <a:pt x="821130" y="3430981"/>
                </a:lnTo>
                <a:lnTo>
                  <a:pt x="806357" y="3474058"/>
                </a:lnTo>
                <a:lnTo>
                  <a:pt x="790981" y="3516970"/>
                </a:lnTo>
                <a:lnTo>
                  <a:pt x="775002" y="3559711"/>
                </a:lnTo>
                <a:lnTo>
                  <a:pt x="758420" y="3602275"/>
                </a:lnTo>
                <a:lnTo>
                  <a:pt x="741235" y="3644655"/>
                </a:lnTo>
                <a:lnTo>
                  <a:pt x="723447" y="3686844"/>
                </a:lnTo>
                <a:lnTo>
                  <a:pt x="705056" y="3728835"/>
                </a:lnTo>
                <a:lnTo>
                  <a:pt x="686062" y="3770623"/>
                </a:lnTo>
                <a:lnTo>
                  <a:pt x="666465" y="3812201"/>
                </a:lnTo>
                <a:lnTo>
                  <a:pt x="646265" y="3853562"/>
                </a:lnTo>
                <a:lnTo>
                  <a:pt x="625461" y="3894699"/>
                </a:lnTo>
                <a:lnTo>
                  <a:pt x="604055" y="3935606"/>
                </a:lnTo>
                <a:lnTo>
                  <a:pt x="582046" y="3976277"/>
                </a:lnTo>
                <a:lnTo>
                  <a:pt x="559434" y="4016704"/>
                </a:lnTo>
                <a:lnTo>
                  <a:pt x="536220" y="4056881"/>
                </a:lnTo>
                <a:lnTo>
                  <a:pt x="512402" y="4096802"/>
                </a:lnTo>
                <a:lnTo>
                  <a:pt x="487981" y="4136460"/>
                </a:lnTo>
                <a:lnTo>
                  <a:pt x="462957" y="4175849"/>
                </a:lnTo>
                <a:lnTo>
                  <a:pt x="437330" y="4214961"/>
                </a:lnTo>
                <a:lnTo>
                  <a:pt x="411100" y="4253791"/>
                </a:lnTo>
                <a:lnTo>
                  <a:pt x="384267" y="4292331"/>
                </a:lnTo>
                <a:lnTo>
                  <a:pt x="356831" y="4330576"/>
                </a:lnTo>
                <a:lnTo>
                  <a:pt x="328792" y="4368518"/>
                </a:lnTo>
                <a:lnTo>
                  <a:pt x="300150" y="4406151"/>
                </a:lnTo>
                <a:lnTo>
                  <a:pt x="270906" y="4443469"/>
                </a:lnTo>
                <a:lnTo>
                  <a:pt x="241058" y="4480464"/>
                </a:lnTo>
                <a:lnTo>
                  <a:pt x="210607" y="4517131"/>
                </a:lnTo>
                <a:lnTo>
                  <a:pt x="179553" y="4553462"/>
                </a:lnTo>
                <a:lnTo>
                  <a:pt x="147896" y="4589452"/>
                </a:lnTo>
                <a:lnTo>
                  <a:pt x="115637" y="4625093"/>
                </a:lnTo>
                <a:lnTo>
                  <a:pt x="82774" y="4660379"/>
                </a:lnTo>
                <a:lnTo>
                  <a:pt x="49308" y="4695304"/>
                </a:lnTo>
                <a:lnTo>
                  <a:pt x="15239" y="4729861"/>
                </a:lnTo>
                <a:lnTo>
                  <a:pt x="0" y="4714582"/>
                </a:lnTo>
                <a:lnTo>
                  <a:pt x="33850" y="4680249"/>
                </a:lnTo>
                <a:lnTo>
                  <a:pt x="67101" y="4645549"/>
                </a:lnTo>
                <a:lnTo>
                  <a:pt x="99752" y="4610491"/>
                </a:lnTo>
                <a:lnTo>
                  <a:pt x="131805" y="4575079"/>
                </a:lnTo>
                <a:lnTo>
                  <a:pt x="163259" y="4539322"/>
                </a:lnTo>
                <a:lnTo>
                  <a:pt x="194113" y="4503225"/>
                </a:lnTo>
                <a:lnTo>
                  <a:pt x="224369" y="4466794"/>
                </a:lnTo>
                <a:lnTo>
                  <a:pt x="254025" y="4430038"/>
                </a:lnTo>
                <a:lnTo>
                  <a:pt x="283082" y="4392961"/>
                </a:lnTo>
                <a:lnTo>
                  <a:pt x="311540" y="4355571"/>
                </a:lnTo>
                <a:lnTo>
                  <a:pt x="339399" y="4317873"/>
                </a:lnTo>
                <a:lnTo>
                  <a:pt x="366659" y="4279876"/>
                </a:lnTo>
                <a:lnTo>
                  <a:pt x="393319" y="4241584"/>
                </a:lnTo>
                <a:lnTo>
                  <a:pt x="419381" y="4203005"/>
                </a:lnTo>
                <a:lnTo>
                  <a:pt x="444843" y="4164145"/>
                </a:lnTo>
                <a:lnTo>
                  <a:pt x="469707" y="4125011"/>
                </a:lnTo>
                <a:lnTo>
                  <a:pt x="493971" y="4085609"/>
                </a:lnTo>
                <a:lnTo>
                  <a:pt x="517636" y="4045946"/>
                </a:lnTo>
                <a:lnTo>
                  <a:pt x="540702" y="4006028"/>
                </a:lnTo>
                <a:lnTo>
                  <a:pt x="563169" y="3965862"/>
                </a:lnTo>
                <a:lnTo>
                  <a:pt x="585037" y="3925454"/>
                </a:lnTo>
                <a:lnTo>
                  <a:pt x="606305" y="3884811"/>
                </a:lnTo>
                <a:lnTo>
                  <a:pt x="626975" y="3843940"/>
                </a:lnTo>
                <a:lnTo>
                  <a:pt x="647045" y="3802846"/>
                </a:lnTo>
                <a:lnTo>
                  <a:pt x="666516" y="3761537"/>
                </a:lnTo>
                <a:lnTo>
                  <a:pt x="685389" y="3720019"/>
                </a:lnTo>
                <a:lnTo>
                  <a:pt x="703662" y="3678298"/>
                </a:lnTo>
                <a:lnTo>
                  <a:pt x="721336" y="3636382"/>
                </a:lnTo>
                <a:lnTo>
                  <a:pt x="738410" y="3594276"/>
                </a:lnTo>
                <a:lnTo>
                  <a:pt x="754886" y="3551987"/>
                </a:lnTo>
                <a:lnTo>
                  <a:pt x="770763" y="3509522"/>
                </a:lnTo>
                <a:lnTo>
                  <a:pt x="786040" y="3466887"/>
                </a:lnTo>
                <a:lnTo>
                  <a:pt x="800718" y="3424089"/>
                </a:lnTo>
                <a:lnTo>
                  <a:pt x="814798" y="3381134"/>
                </a:lnTo>
                <a:lnTo>
                  <a:pt x="828278" y="3338028"/>
                </a:lnTo>
                <a:lnTo>
                  <a:pt x="841159" y="3294779"/>
                </a:lnTo>
                <a:lnTo>
                  <a:pt x="853441" y="3251393"/>
                </a:lnTo>
                <a:lnTo>
                  <a:pt x="865124" y="3207877"/>
                </a:lnTo>
                <a:lnTo>
                  <a:pt x="876207" y="3164236"/>
                </a:lnTo>
                <a:lnTo>
                  <a:pt x="886692" y="3120477"/>
                </a:lnTo>
                <a:lnTo>
                  <a:pt x="896577" y="3076608"/>
                </a:lnTo>
                <a:lnTo>
                  <a:pt x="905863" y="3032634"/>
                </a:lnTo>
                <a:lnTo>
                  <a:pt x="914551" y="2988562"/>
                </a:lnTo>
                <a:lnTo>
                  <a:pt x="922639" y="2944399"/>
                </a:lnTo>
                <a:lnTo>
                  <a:pt x="930128" y="2900150"/>
                </a:lnTo>
                <a:lnTo>
                  <a:pt x="937017" y="2855824"/>
                </a:lnTo>
                <a:lnTo>
                  <a:pt x="943308" y="2811425"/>
                </a:lnTo>
                <a:lnTo>
                  <a:pt x="949000" y="2766961"/>
                </a:lnTo>
                <a:lnTo>
                  <a:pt x="954092" y="2722439"/>
                </a:lnTo>
                <a:lnTo>
                  <a:pt x="958586" y="2677864"/>
                </a:lnTo>
                <a:lnTo>
                  <a:pt x="962480" y="2633243"/>
                </a:lnTo>
                <a:lnTo>
                  <a:pt x="965775" y="2588584"/>
                </a:lnTo>
                <a:lnTo>
                  <a:pt x="968471" y="2543891"/>
                </a:lnTo>
                <a:lnTo>
                  <a:pt x="970568" y="2499172"/>
                </a:lnTo>
                <a:lnTo>
                  <a:pt x="972066" y="2454434"/>
                </a:lnTo>
                <a:lnTo>
                  <a:pt x="972964" y="2409683"/>
                </a:lnTo>
                <a:lnTo>
                  <a:pt x="973264" y="2364925"/>
                </a:lnTo>
                <a:lnTo>
                  <a:pt x="972964" y="2320167"/>
                </a:lnTo>
                <a:lnTo>
                  <a:pt x="972066" y="2275416"/>
                </a:lnTo>
                <a:lnTo>
                  <a:pt x="970568" y="2230678"/>
                </a:lnTo>
                <a:lnTo>
                  <a:pt x="968471" y="2185959"/>
                </a:lnTo>
                <a:lnTo>
                  <a:pt x="965775" y="2141267"/>
                </a:lnTo>
                <a:lnTo>
                  <a:pt x="962480" y="2096607"/>
                </a:lnTo>
                <a:lnTo>
                  <a:pt x="958586" y="2051986"/>
                </a:lnTo>
                <a:lnTo>
                  <a:pt x="954092" y="2007411"/>
                </a:lnTo>
                <a:lnTo>
                  <a:pt x="949000" y="1962888"/>
                </a:lnTo>
                <a:lnTo>
                  <a:pt x="943308" y="1918424"/>
                </a:lnTo>
                <a:lnTo>
                  <a:pt x="937017" y="1874026"/>
                </a:lnTo>
                <a:lnTo>
                  <a:pt x="930128" y="1829699"/>
                </a:lnTo>
                <a:lnTo>
                  <a:pt x="922639" y="1785450"/>
                </a:lnTo>
                <a:lnTo>
                  <a:pt x="914551" y="1741287"/>
                </a:lnTo>
                <a:lnTo>
                  <a:pt x="905863" y="1697215"/>
                </a:lnTo>
                <a:lnTo>
                  <a:pt x="896577" y="1653240"/>
                </a:lnTo>
                <a:lnTo>
                  <a:pt x="886692" y="1609371"/>
                </a:lnTo>
                <a:lnTo>
                  <a:pt x="876207" y="1565612"/>
                </a:lnTo>
                <a:lnTo>
                  <a:pt x="865124" y="1521971"/>
                </a:lnTo>
                <a:lnTo>
                  <a:pt x="853441" y="1478454"/>
                </a:lnTo>
                <a:lnTo>
                  <a:pt x="841159" y="1435067"/>
                </a:lnTo>
                <a:lnTo>
                  <a:pt x="828278" y="1391818"/>
                </a:lnTo>
                <a:lnTo>
                  <a:pt x="814798" y="1348712"/>
                </a:lnTo>
                <a:lnTo>
                  <a:pt x="800718" y="1305757"/>
                </a:lnTo>
                <a:lnTo>
                  <a:pt x="786040" y="1262958"/>
                </a:lnTo>
                <a:lnTo>
                  <a:pt x="770763" y="1220323"/>
                </a:lnTo>
                <a:lnTo>
                  <a:pt x="754886" y="1177857"/>
                </a:lnTo>
                <a:lnTo>
                  <a:pt x="738410" y="1135568"/>
                </a:lnTo>
                <a:lnTo>
                  <a:pt x="721336" y="1093461"/>
                </a:lnTo>
                <a:lnTo>
                  <a:pt x="703662" y="1051544"/>
                </a:lnTo>
                <a:lnTo>
                  <a:pt x="685389" y="1009823"/>
                </a:lnTo>
                <a:lnTo>
                  <a:pt x="666516" y="968305"/>
                </a:lnTo>
                <a:lnTo>
                  <a:pt x="647045" y="926995"/>
                </a:lnTo>
                <a:lnTo>
                  <a:pt x="626975" y="885901"/>
                </a:lnTo>
                <a:lnTo>
                  <a:pt x="606305" y="845029"/>
                </a:lnTo>
                <a:lnTo>
                  <a:pt x="585037" y="804385"/>
                </a:lnTo>
                <a:lnTo>
                  <a:pt x="563169" y="763977"/>
                </a:lnTo>
                <a:lnTo>
                  <a:pt x="540702" y="723810"/>
                </a:lnTo>
                <a:lnTo>
                  <a:pt x="517636" y="683891"/>
                </a:lnTo>
                <a:lnTo>
                  <a:pt x="493971" y="644227"/>
                </a:lnTo>
                <a:lnTo>
                  <a:pt x="469707" y="604825"/>
                </a:lnTo>
                <a:lnTo>
                  <a:pt x="444843" y="565690"/>
                </a:lnTo>
                <a:lnTo>
                  <a:pt x="419381" y="526829"/>
                </a:lnTo>
                <a:lnTo>
                  <a:pt x="393319" y="488250"/>
                </a:lnTo>
                <a:lnTo>
                  <a:pt x="366659" y="449957"/>
                </a:lnTo>
                <a:lnTo>
                  <a:pt x="339399" y="411959"/>
                </a:lnTo>
                <a:lnTo>
                  <a:pt x="311540" y="374260"/>
                </a:lnTo>
                <a:lnTo>
                  <a:pt x="283082" y="336869"/>
                </a:lnTo>
                <a:lnTo>
                  <a:pt x="254025" y="299792"/>
                </a:lnTo>
                <a:lnTo>
                  <a:pt x="224369" y="263034"/>
                </a:lnTo>
                <a:lnTo>
                  <a:pt x="194113" y="226603"/>
                </a:lnTo>
                <a:lnTo>
                  <a:pt x="163259" y="190505"/>
                </a:lnTo>
                <a:lnTo>
                  <a:pt x="131805" y="154746"/>
                </a:lnTo>
                <a:lnTo>
                  <a:pt x="99752" y="119334"/>
                </a:lnTo>
                <a:lnTo>
                  <a:pt x="67101" y="84275"/>
                </a:lnTo>
                <a:lnTo>
                  <a:pt x="33850" y="49574"/>
                </a:lnTo>
                <a:lnTo>
                  <a:pt x="0" y="15239"/>
                </a:lnTo>
                <a:lnTo>
                  <a:pt x="15239" y="0"/>
                </a:lnTo>
                <a:close/>
              </a:path>
            </a:pathLst>
          </a:custGeom>
          <a:ln w="27026">
            <a:solidFill>
              <a:srgbClr val="4AACC5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object 8">
            <a:extLst>
              <a:ext uri="{FF2B5EF4-FFF2-40B4-BE49-F238E27FC236}">
                <a16:creationId xmlns:a16="http://schemas.microsoft.com/office/drawing/2014/main" id="{D7195137-498E-35E7-7361-48F936736B5F}"/>
              </a:ext>
            </a:extLst>
          </p:cNvPr>
          <p:cNvSpPr/>
          <p:nvPr/>
        </p:nvSpPr>
        <p:spPr>
          <a:xfrm>
            <a:off x="4136905" y="1154297"/>
            <a:ext cx="6297167" cy="8288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object 9">
            <a:extLst>
              <a:ext uri="{FF2B5EF4-FFF2-40B4-BE49-F238E27FC236}">
                <a16:creationId xmlns:a16="http://schemas.microsoft.com/office/drawing/2014/main" id="{8D11E73A-CBBB-0422-F74F-FE9158836B84}"/>
              </a:ext>
            </a:extLst>
          </p:cNvPr>
          <p:cNvSpPr txBox="1">
            <a:spLocks/>
          </p:cNvSpPr>
          <p:nvPr/>
        </p:nvSpPr>
        <p:spPr>
          <a:xfrm>
            <a:off x="4670431" y="1258411"/>
            <a:ext cx="279336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Fabricar y</a:t>
            </a:r>
            <a:r>
              <a:rPr kumimoji="0" lang="es-CO" sz="2800" b="0" i="0" u="none" strike="noStrike" kern="0" cap="none" spc="-8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s-CO" sz="2800" b="0" i="0" u="none" strike="noStrike" kern="0" cap="none" spc="-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vender</a:t>
            </a:r>
            <a:endParaRPr kumimoji="0" lang="es-CO" sz="2800" b="1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8" name="object 10">
            <a:extLst>
              <a:ext uri="{FF2B5EF4-FFF2-40B4-BE49-F238E27FC236}">
                <a16:creationId xmlns:a16="http://schemas.microsoft.com/office/drawing/2014/main" id="{F776A562-3528-4211-E21B-A3978F899A24}"/>
              </a:ext>
            </a:extLst>
          </p:cNvPr>
          <p:cNvSpPr/>
          <p:nvPr/>
        </p:nvSpPr>
        <p:spPr>
          <a:xfrm>
            <a:off x="3799085" y="1127258"/>
            <a:ext cx="779271" cy="7792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" name="object 12">
            <a:extLst>
              <a:ext uri="{FF2B5EF4-FFF2-40B4-BE49-F238E27FC236}">
                <a16:creationId xmlns:a16="http://schemas.microsoft.com/office/drawing/2014/main" id="{5BC46B0E-FF24-E207-541B-CEF38AA7888E}"/>
              </a:ext>
            </a:extLst>
          </p:cNvPr>
          <p:cNvSpPr/>
          <p:nvPr/>
        </p:nvSpPr>
        <p:spPr>
          <a:xfrm>
            <a:off x="4582929" y="2086667"/>
            <a:ext cx="5851271" cy="82430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5" name="object 15">
            <a:extLst>
              <a:ext uri="{FF2B5EF4-FFF2-40B4-BE49-F238E27FC236}">
                <a16:creationId xmlns:a16="http://schemas.microsoft.com/office/drawing/2014/main" id="{06E4379A-4243-ADEE-E21A-84D5474A4272}"/>
              </a:ext>
            </a:extLst>
          </p:cNvPr>
          <p:cNvSpPr/>
          <p:nvPr/>
        </p:nvSpPr>
        <p:spPr>
          <a:xfrm>
            <a:off x="4722501" y="3014593"/>
            <a:ext cx="5711571" cy="82881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6" name="object 18">
            <a:extLst>
              <a:ext uri="{FF2B5EF4-FFF2-40B4-BE49-F238E27FC236}">
                <a16:creationId xmlns:a16="http://schemas.microsoft.com/office/drawing/2014/main" id="{B3BB0FF6-6758-16AF-1453-E402887CBB4D}"/>
              </a:ext>
            </a:extLst>
          </p:cNvPr>
          <p:cNvSpPr/>
          <p:nvPr/>
        </p:nvSpPr>
        <p:spPr>
          <a:xfrm>
            <a:off x="4582929" y="3947027"/>
            <a:ext cx="5851271" cy="82881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1" name="object 19">
            <a:extLst>
              <a:ext uri="{FF2B5EF4-FFF2-40B4-BE49-F238E27FC236}">
                <a16:creationId xmlns:a16="http://schemas.microsoft.com/office/drawing/2014/main" id="{F4A29318-C422-8A0F-6E86-0C62F6ED3486}"/>
              </a:ext>
            </a:extLst>
          </p:cNvPr>
          <p:cNvSpPr txBox="1"/>
          <p:nvPr/>
        </p:nvSpPr>
        <p:spPr>
          <a:xfrm>
            <a:off x="5115820" y="2191010"/>
            <a:ext cx="4234180" cy="2317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spc="-15" dirty="0">
                <a:solidFill>
                  <a:prstClr val="black"/>
                </a:solidFill>
                <a:latin typeface="Arial"/>
                <a:cs typeface="Arial"/>
              </a:rPr>
              <a:t>Fabricar, </a:t>
            </a:r>
            <a:r>
              <a:rPr sz="2800" dirty="0">
                <a:solidFill>
                  <a:prstClr val="black"/>
                </a:solidFill>
                <a:latin typeface="Arial"/>
                <a:cs typeface="Arial"/>
              </a:rPr>
              <a:t>envasar y</a:t>
            </a:r>
            <a:r>
              <a:rPr sz="2800" spc="-10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prstClr val="black"/>
                </a:solidFill>
                <a:latin typeface="Arial"/>
                <a:cs typeface="Arial"/>
              </a:rPr>
              <a:t>vender</a:t>
            </a:r>
            <a:endParaRPr sz="2800">
              <a:solidFill>
                <a:prstClr val="black"/>
              </a:solidFill>
              <a:latin typeface="Arial"/>
              <a:cs typeface="Arial"/>
            </a:endParaRPr>
          </a:p>
          <a:p>
            <a:pPr marL="12700" marR="1310640" indent="136525">
              <a:lnSpc>
                <a:spcPct val="218400"/>
              </a:lnSpc>
            </a:pPr>
            <a:r>
              <a:rPr sz="2800" dirty="0">
                <a:solidFill>
                  <a:prstClr val="black"/>
                </a:solidFill>
                <a:latin typeface="Arial"/>
                <a:cs typeface="Arial"/>
              </a:rPr>
              <a:t>Envasar y</a:t>
            </a:r>
            <a:r>
              <a:rPr sz="2800" spc="-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prstClr val="black"/>
                </a:solidFill>
                <a:latin typeface="Arial"/>
                <a:cs typeface="Arial"/>
              </a:rPr>
              <a:t>vender  Importar </a:t>
            </a:r>
            <a:r>
              <a:rPr sz="2800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sz="2800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prstClr val="black"/>
                </a:solidFill>
                <a:latin typeface="Arial"/>
                <a:cs typeface="Arial"/>
              </a:rPr>
              <a:t>vender</a:t>
            </a:r>
            <a:endParaRPr sz="2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2" name="object 22">
            <a:extLst>
              <a:ext uri="{FF2B5EF4-FFF2-40B4-BE49-F238E27FC236}">
                <a16:creationId xmlns:a16="http://schemas.microsoft.com/office/drawing/2014/main" id="{9C0385CD-DC3B-3352-BE13-96BE3317CFCA}"/>
              </a:ext>
            </a:extLst>
          </p:cNvPr>
          <p:cNvSpPr/>
          <p:nvPr/>
        </p:nvSpPr>
        <p:spPr>
          <a:xfrm>
            <a:off x="4136905" y="4879410"/>
            <a:ext cx="6297167" cy="82881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3" name="object 23">
            <a:extLst>
              <a:ext uri="{FF2B5EF4-FFF2-40B4-BE49-F238E27FC236}">
                <a16:creationId xmlns:a16="http://schemas.microsoft.com/office/drawing/2014/main" id="{B2E093E8-0420-0652-8BB8-51E791319AAA}"/>
              </a:ext>
            </a:extLst>
          </p:cNvPr>
          <p:cNvSpPr txBox="1"/>
          <p:nvPr/>
        </p:nvSpPr>
        <p:spPr>
          <a:xfrm>
            <a:off x="4670431" y="4987677"/>
            <a:ext cx="425894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spc="-25" dirty="0">
                <a:solidFill>
                  <a:prstClr val="black"/>
                </a:solidFill>
                <a:latin typeface="Arial"/>
                <a:cs typeface="Arial"/>
              </a:rPr>
              <a:t>Importar, </a:t>
            </a:r>
            <a:r>
              <a:rPr sz="2800" dirty="0">
                <a:solidFill>
                  <a:prstClr val="black"/>
                </a:solidFill>
                <a:latin typeface="Arial"/>
                <a:cs typeface="Arial"/>
              </a:rPr>
              <a:t>envasar y</a:t>
            </a:r>
            <a:r>
              <a:rPr sz="2800" spc="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prstClr val="black"/>
                </a:solidFill>
                <a:latin typeface="Arial"/>
                <a:cs typeface="Arial"/>
              </a:rPr>
              <a:t>vender</a:t>
            </a:r>
            <a:endParaRPr sz="2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0BE44F6C-FF36-07A3-B2CB-C8BA157BB69B}"/>
              </a:ext>
            </a:extLst>
          </p:cNvPr>
          <p:cNvSpPr/>
          <p:nvPr/>
        </p:nvSpPr>
        <p:spPr>
          <a:xfrm>
            <a:off x="4245108" y="2059692"/>
            <a:ext cx="774700" cy="779145"/>
          </a:xfrm>
          <a:custGeom>
            <a:avLst/>
            <a:gdLst/>
            <a:ahLst/>
            <a:cxnLst/>
            <a:rect l="l" t="t" r="r" b="b"/>
            <a:pathLst>
              <a:path w="774700" h="779144">
                <a:moveTo>
                  <a:pt x="0" y="389636"/>
                </a:moveTo>
                <a:lnTo>
                  <a:pt x="3016" y="340746"/>
                </a:lnTo>
                <a:lnTo>
                  <a:pt x="11825" y="293672"/>
                </a:lnTo>
                <a:lnTo>
                  <a:pt x="26064" y="248780"/>
                </a:lnTo>
                <a:lnTo>
                  <a:pt x="45370" y="206432"/>
                </a:lnTo>
                <a:lnTo>
                  <a:pt x="69381" y="166995"/>
                </a:lnTo>
                <a:lnTo>
                  <a:pt x="97735" y="130833"/>
                </a:lnTo>
                <a:lnTo>
                  <a:pt x="130068" y="98309"/>
                </a:lnTo>
                <a:lnTo>
                  <a:pt x="166019" y="69789"/>
                </a:lnTo>
                <a:lnTo>
                  <a:pt x="205224" y="45637"/>
                </a:lnTo>
                <a:lnTo>
                  <a:pt x="247323" y="26217"/>
                </a:lnTo>
                <a:lnTo>
                  <a:pt x="291952" y="11895"/>
                </a:lnTo>
                <a:lnTo>
                  <a:pt x="338748" y="3034"/>
                </a:lnTo>
                <a:lnTo>
                  <a:pt x="387350" y="0"/>
                </a:lnTo>
                <a:lnTo>
                  <a:pt x="435926" y="3034"/>
                </a:lnTo>
                <a:lnTo>
                  <a:pt x="482706" y="11895"/>
                </a:lnTo>
                <a:lnTo>
                  <a:pt x="527324" y="26217"/>
                </a:lnTo>
                <a:lnTo>
                  <a:pt x="569418" y="45637"/>
                </a:lnTo>
                <a:lnTo>
                  <a:pt x="608625" y="69789"/>
                </a:lnTo>
                <a:lnTo>
                  <a:pt x="644580" y="98309"/>
                </a:lnTo>
                <a:lnTo>
                  <a:pt x="676921" y="130833"/>
                </a:lnTo>
                <a:lnTo>
                  <a:pt x="705283" y="166995"/>
                </a:lnTo>
                <a:lnTo>
                  <a:pt x="729304" y="206432"/>
                </a:lnTo>
                <a:lnTo>
                  <a:pt x="748619" y="248780"/>
                </a:lnTo>
                <a:lnTo>
                  <a:pt x="762866" y="293672"/>
                </a:lnTo>
                <a:lnTo>
                  <a:pt x="771681" y="340746"/>
                </a:lnTo>
                <a:lnTo>
                  <a:pt x="774700" y="389636"/>
                </a:lnTo>
                <a:lnTo>
                  <a:pt x="771681" y="438498"/>
                </a:lnTo>
                <a:lnTo>
                  <a:pt x="762866" y="485549"/>
                </a:lnTo>
                <a:lnTo>
                  <a:pt x="748619" y="530422"/>
                </a:lnTo>
                <a:lnTo>
                  <a:pt x="729304" y="572754"/>
                </a:lnTo>
                <a:lnTo>
                  <a:pt x="705283" y="612178"/>
                </a:lnTo>
                <a:lnTo>
                  <a:pt x="676921" y="648331"/>
                </a:lnTo>
                <a:lnTo>
                  <a:pt x="644580" y="680848"/>
                </a:lnTo>
                <a:lnTo>
                  <a:pt x="608625" y="709362"/>
                </a:lnTo>
                <a:lnTo>
                  <a:pt x="569418" y="733511"/>
                </a:lnTo>
                <a:lnTo>
                  <a:pt x="527324" y="752928"/>
                </a:lnTo>
                <a:lnTo>
                  <a:pt x="482706" y="767250"/>
                </a:lnTo>
                <a:lnTo>
                  <a:pt x="435926" y="776110"/>
                </a:lnTo>
                <a:lnTo>
                  <a:pt x="387350" y="779144"/>
                </a:lnTo>
                <a:lnTo>
                  <a:pt x="338748" y="776110"/>
                </a:lnTo>
                <a:lnTo>
                  <a:pt x="291952" y="767250"/>
                </a:lnTo>
                <a:lnTo>
                  <a:pt x="247323" y="752928"/>
                </a:lnTo>
                <a:lnTo>
                  <a:pt x="205224" y="733511"/>
                </a:lnTo>
                <a:lnTo>
                  <a:pt x="166019" y="709362"/>
                </a:lnTo>
                <a:lnTo>
                  <a:pt x="130068" y="680848"/>
                </a:lnTo>
                <a:lnTo>
                  <a:pt x="97735" y="648331"/>
                </a:lnTo>
                <a:lnTo>
                  <a:pt x="69381" y="612178"/>
                </a:lnTo>
                <a:lnTo>
                  <a:pt x="45370" y="572754"/>
                </a:lnTo>
                <a:lnTo>
                  <a:pt x="26064" y="530422"/>
                </a:lnTo>
                <a:lnTo>
                  <a:pt x="11825" y="485549"/>
                </a:lnTo>
                <a:lnTo>
                  <a:pt x="3016" y="438498"/>
                </a:lnTo>
                <a:lnTo>
                  <a:pt x="0" y="389636"/>
                </a:lnTo>
                <a:close/>
              </a:path>
            </a:pathLst>
          </a:custGeom>
          <a:ln w="9008">
            <a:solidFill>
              <a:srgbClr val="685DAB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5" name="object 16">
            <a:extLst>
              <a:ext uri="{FF2B5EF4-FFF2-40B4-BE49-F238E27FC236}">
                <a16:creationId xmlns:a16="http://schemas.microsoft.com/office/drawing/2014/main" id="{BDBB3890-C093-08E6-3FEF-8ABD70C776ED}"/>
              </a:ext>
            </a:extLst>
          </p:cNvPr>
          <p:cNvSpPr/>
          <p:nvPr/>
        </p:nvSpPr>
        <p:spPr>
          <a:xfrm>
            <a:off x="4380237" y="2991999"/>
            <a:ext cx="779271" cy="77482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6" name="object 20">
            <a:extLst>
              <a:ext uri="{FF2B5EF4-FFF2-40B4-BE49-F238E27FC236}">
                <a16:creationId xmlns:a16="http://schemas.microsoft.com/office/drawing/2014/main" id="{F92C6E91-17E2-1D09-F578-8C0BCA9157C4}"/>
              </a:ext>
            </a:extLst>
          </p:cNvPr>
          <p:cNvSpPr/>
          <p:nvPr/>
        </p:nvSpPr>
        <p:spPr>
          <a:xfrm>
            <a:off x="4245108" y="3924433"/>
            <a:ext cx="774700" cy="77482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7" name="object 24">
            <a:extLst>
              <a:ext uri="{FF2B5EF4-FFF2-40B4-BE49-F238E27FC236}">
                <a16:creationId xmlns:a16="http://schemas.microsoft.com/office/drawing/2014/main" id="{A821F8C6-BA0A-104E-F5B2-F38BA649FCF2}"/>
              </a:ext>
            </a:extLst>
          </p:cNvPr>
          <p:cNvSpPr/>
          <p:nvPr/>
        </p:nvSpPr>
        <p:spPr>
          <a:xfrm>
            <a:off x="3799085" y="4856868"/>
            <a:ext cx="779271" cy="77477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8" name="object 13">
            <a:extLst>
              <a:ext uri="{FF2B5EF4-FFF2-40B4-BE49-F238E27FC236}">
                <a16:creationId xmlns:a16="http://schemas.microsoft.com/office/drawing/2014/main" id="{3F3FC31C-5741-F808-3007-7213357DC313}"/>
              </a:ext>
            </a:extLst>
          </p:cNvPr>
          <p:cNvSpPr/>
          <p:nvPr/>
        </p:nvSpPr>
        <p:spPr>
          <a:xfrm>
            <a:off x="4245108" y="2059692"/>
            <a:ext cx="774700" cy="77914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9" name="object 11">
            <a:extLst>
              <a:ext uri="{FF2B5EF4-FFF2-40B4-BE49-F238E27FC236}">
                <a16:creationId xmlns:a16="http://schemas.microsoft.com/office/drawing/2014/main" id="{6F44F971-D0E2-B2A8-AA57-0E7B64741207}"/>
              </a:ext>
            </a:extLst>
          </p:cNvPr>
          <p:cNvSpPr/>
          <p:nvPr/>
        </p:nvSpPr>
        <p:spPr>
          <a:xfrm>
            <a:off x="3799085" y="1127258"/>
            <a:ext cx="779780" cy="779780"/>
          </a:xfrm>
          <a:custGeom>
            <a:avLst/>
            <a:gdLst/>
            <a:ahLst/>
            <a:cxnLst/>
            <a:rect l="l" t="t" r="r" b="b"/>
            <a:pathLst>
              <a:path w="779779" h="779780">
                <a:moveTo>
                  <a:pt x="0" y="389636"/>
                </a:moveTo>
                <a:lnTo>
                  <a:pt x="3036" y="340746"/>
                </a:lnTo>
                <a:lnTo>
                  <a:pt x="11902" y="293672"/>
                </a:lnTo>
                <a:lnTo>
                  <a:pt x="26233" y="248780"/>
                </a:lnTo>
                <a:lnTo>
                  <a:pt x="45662" y="206432"/>
                </a:lnTo>
                <a:lnTo>
                  <a:pt x="69823" y="166995"/>
                </a:lnTo>
                <a:lnTo>
                  <a:pt x="98353" y="130833"/>
                </a:lnTo>
                <a:lnTo>
                  <a:pt x="130884" y="98309"/>
                </a:lnTo>
                <a:lnTo>
                  <a:pt x="167051" y="69789"/>
                </a:lnTo>
                <a:lnTo>
                  <a:pt x="206489" y="45637"/>
                </a:lnTo>
                <a:lnTo>
                  <a:pt x="248832" y="26217"/>
                </a:lnTo>
                <a:lnTo>
                  <a:pt x="293714" y="11895"/>
                </a:lnTo>
                <a:lnTo>
                  <a:pt x="340771" y="3034"/>
                </a:lnTo>
                <a:lnTo>
                  <a:pt x="389635" y="0"/>
                </a:lnTo>
                <a:lnTo>
                  <a:pt x="438525" y="3034"/>
                </a:lnTo>
                <a:lnTo>
                  <a:pt x="485599" y="11895"/>
                </a:lnTo>
                <a:lnTo>
                  <a:pt x="530491" y="26217"/>
                </a:lnTo>
                <a:lnTo>
                  <a:pt x="572839" y="45637"/>
                </a:lnTo>
                <a:lnTo>
                  <a:pt x="612276" y="69789"/>
                </a:lnTo>
                <a:lnTo>
                  <a:pt x="648438" y="98309"/>
                </a:lnTo>
                <a:lnTo>
                  <a:pt x="680962" y="130833"/>
                </a:lnTo>
                <a:lnTo>
                  <a:pt x="709482" y="166995"/>
                </a:lnTo>
                <a:lnTo>
                  <a:pt x="733634" y="206432"/>
                </a:lnTo>
                <a:lnTo>
                  <a:pt x="753054" y="248780"/>
                </a:lnTo>
                <a:lnTo>
                  <a:pt x="767376" y="293672"/>
                </a:lnTo>
                <a:lnTo>
                  <a:pt x="776237" y="340746"/>
                </a:lnTo>
                <a:lnTo>
                  <a:pt x="779271" y="389636"/>
                </a:lnTo>
                <a:lnTo>
                  <a:pt x="776237" y="438500"/>
                </a:lnTo>
                <a:lnTo>
                  <a:pt x="767376" y="485557"/>
                </a:lnTo>
                <a:lnTo>
                  <a:pt x="753054" y="530439"/>
                </a:lnTo>
                <a:lnTo>
                  <a:pt x="733634" y="572782"/>
                </a:lnTo>
                <a:lnTo>
                  <a:pt x="709482" y="612220"/>
                </a:lnTo>
                <a:lnTo>
                  <a:pt x="680962" y="648387"/>
                </a:lnTo>
                <a:lnTo>
                  <a:pt x="648438" y="680918"/>
                </a:lnTo>
                <a:lnTo>
                  <a:pt x="612276" y="709448"/>
                </a:lnTo>
                <a:lnTo>
                  <a:pt x="572839" y="733609"/>
                </a:lnTo>
                <a:lnTo>
                  <a:pt x="530491" y="753038"/>
                </a:lnTo>
                <a:lnTo>
                  <a:pt x="485599" y="767369"/>
                </a:lnTo>
                <a:lnTo>
                  <a:pt x="438525" y="776235"/>
                </a:lnTo>
                <a:lnTo>
                  <a:pt x="389635" y="779272"/>
                </a:lnTo>
                <a:lnTo>
                  <a:pt x="340771" y="776235"/>
                </a:lnTo>
                <a:lnTo>
                  <a:pt x="293714" y="767369"/>
                </a:lnTo>
                <a:lnTo>
                  <a:pt x="248832" y="753038"/>
                </a:lnTo>
                <a:lnTo>
                  <a:pt x="206489" y="733609"/>
                </a:lnTo>
                <a:lnTo>
                  <a:pt x="167051" y="709448"/>
                </a:lnTo>
                <a:lnTo>
                  <a:pt x="130884" y="680918"/>
                </a:lnTo>
                <a:lnTo>
                  <a:pt x="98353" y="648387"/>
                </a:lnTo>
                <a:lnTo>
                  <a:pt x="69823" y="612220"/>
                </a:lnTo>
                <a:lnTo>
                  <a:pt x="45662" y="572782"/>
                </a:lnTo>
                <a:lnTo>
                  <a:pt x="26233" y="530439"/>
                </a:lnTo>
                <a:lnTo>
                  <a:pt x="11902" y="485557"/>
                </a:lnTo>
                <a:lnTo>
                  <a:pt x="3036" y="438500"/>
                </a:lnTo>
                <a:lnTo>
                  <a:pt x="0" y="389636"/>
                </a:lnTo>
                <a:close/>
              </a:path>
            </a:pathLst>
          </a:custGeom>
          <a:ln w="9008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0" name="object 14">
            <a:extLst>
              <a:ext uri="{FF2B5EF4-FFF2-40B4-BE49-F238E27FC236}">
                <a16:creationId xmlns:a16="http://schemas.microsoft.com/office/drawing/2014/main" id="{FFEC4A98-813D-18F4-57F1-F800E638CFE9}"/>
              </a:ext>
            </a:extLst>
          </p:cNvPr>
          <p:cNvSpPr/>
          <p:nvPr/>
        </p:nvSpPr>
        <p:spPr>
          <a:xfrm>
            <a:off x="4245108" y="2059692"/>
            <a:ext cx="774700" cy="779145"/>
          </a:xfrm>
          <a:custGeom>
            <a:avLst/>
            <a:gdLst/>
            <a:ahLst/>
            <a:cxnLst/>
            <a:rect l="l" t="t" r="r" b="b"/>
            <a:pathLst>
              <a:path w="774700" h="779144">
                <a:moveTo>
                  <a:pt x="0" y="389636"/>
                </a:moveTo>
                <a:lnTo>
                  <a:pt x="3016" y="340746"/>
                </a:lnTo>
                <a:lnTo>
                  <a:pt x="11825" y="293672"/>
                </a:lnTo>
                <a:lnTo>
                  <a:pt x="26064" y="248780"/>
                </a:lnTo>
                <a:lnTo>
                  <a:pt x="45370" y="206432"/>
                </a:lnTo>
                <a:lnTo>
                  <a:pt x="69381" y="166995"/>
                </a:lnTo>
                <a:lnTo>
                  <a:pt x="97735" y="130833"/>
                </a:lnTo>
                <a:lnTo>
                  <a:pt x="130068" y="98309"/>
                </a:lnTo>
                <a:lnTo>
                  <a:pt x="166019" y="69789"/>
                </a:lnTo>
                <a:lnTo>
                  <a:pt x="205224" y="45637"/>
                </a:lnTo>
                <a:lnTo>
                  <a:pt x="247323" y="26217"/>
                </a:lnTo>
                <a:lnTo>
                  <a:pt x="291952" y="11895"/>
                </a:lnTo>
                <a:lnTo>
                  <a:pt x="338748" y="3034"/>
                </a:lnTo>
                <a:lnTo>
                  <a:pt x="387350" y="0"/>
                </a:lnTo>
                <a:lnTo>
                  <a:pt x="435926" y="3034"/>
                </a:lnTo>
                <a:lnTo>
                  <a:pt x="482706" y="11895"/>
                </a:lnTo>
                <a:lnTo>
                  <a:pt x="527324" y="26217"/>
                </a:lnTo>
                <a:lnTo>
                  <a:pt x="569418" y="45637"/>
                </a:lnTo>
                <a:lnTo>
                  <a:pt x="608625" y="69789"/>
                </a:lnTo>
                <a:lnTo>
                  <a:pt x="644580" y="98309"/>
                </a:lnTo>
                <a:lnTo>
                  <a:pt x="676921" y="130833"/>
                </a:lnTo>
                <a:lnTo>
                  <a:pt x="705283" y="166995"/>
                </a:lnTo>
                <a:lnTo>
                  <a:pt x="729304" y="206432"/>
                </a:lnTo>
                <a:lnTo>
                  <a:pt x="748619" y="248780"/>
                </a:lnTo>
                <a:lnTo>
                  <a:pt x="762866" y="293672"/>
                </a:lnTo>
                <a:lnTo>
                  <a:pt x="771681" y="340746"/>
                </a:lnTo>
                <a:lnTo>
                  <a:pt x="774700" y="389636"/>
                </a:lnTo>
                <a:lnTo>
                  <a:pt x="771681" y="438498"/>
                </a:lnTo>
                <a:lnTo>
                  <a:pt x="762866" y="485549"/>
                </a:lnTo>
                <a:lnTo>
                  <a:pt x="748619" y="530422"/>
                </a:lnTo>
                <a:lnTo>
                  <a:pt x="729304" y="572754"/>
                </a:lnTo>
                <a:lnTo>
                  <a:pt x="705283" y="612178"/>
                </a:lnTo>
                <a:lnTo>
                  <a:pt x="676921" y="648331"/>
                </a:lnTo>
                <a:lnTo>
                  <a:pt x="644580" y="680848"/>
                </a:lnTo>
                <a:lnTo>
                  <a:pt x="608625" y="709362"/>
                </a:lnTo>
                <a:lnTo>
                  <a:pt x="569418" y="733511"/>
                </a:lnTo>
                <a:lnTo>
                  <a:pt x="527324" y="752928"/>
                </a:lnTo>
                <a:lnTo>
                  <a:pt x="482706" y="767250"/>
                </a:lnTo>
                <a:lnTo>
                  <a:pt x="435926" y="776110"/>
                </a:lnTo>
                <a:lnTo>
                  <a:pt x="387350" y="779144"/>
                </a:lnTo>
                <a:lnTo>
                  <a:pt x="338748" y="776110"/>
                </a:lnTo>
                <a:lnTo>
                  <a:pt x="291952" y="767250"/>
                </a:lnTo>
                <a:lnTo>
                  <a:pt x="247323" y="752928"/>
                </a:lnTo>
                <a:lnTo>
                  <a:pt x="205224" y="733511"/>
                </a:lnTo>
                <a:lnTo>
                  <a:pt x="166019" y="709362"/>
                </a:lnTo>
                <a:lnTo>
                  <a:pt x="130068" y="680848"/>
                </a:lnTo>
                <a:lnTo>
                  <a:pt x="97735" y="648331"/>
                </a:lnTo>
                <a:lnTo>
                  <a:pt x="69381" y="612178"/>
                </a:lnTo>
                <a:lnTo>
                  <a:pt x="45370" y="572754"/>
                </a:lnTo>
                <a:lnTo>
                  <a:pt x="26064" y="530422"/>
                </a:lnTo>
                <a:lnTo>
                  <a:pt x="11825" y="485549"/>
                </a:lnTo>
                <a:lnTo>
                  <a:pt x="3016" y="438498"/>
                </a:lnTo>
                <a:lnTo>
                  <a:pt x="0" y="389636"/>
                </a:lnTo>
                <a:close/>
              </a:path>
            </a:pathLst>
          </a:custGeom>
          <a:ln w="9008">
            <a:solidFill>
              <a:srgbClr val="685DAB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1" name="object 17">
            <a:extLst>
              <a:ext uri="{FF2B5EF4-FFF2-40B4-BE49-F238E27FC236}">
                <a16:creationId xmlns:a16="http://schemas.microsoft.com/office/drawing/2014/main" id="{470A25C1-B76F-5894-C05B-18D7DA46092C}"/>
              </a:ext>
            </a:extLst>
          </p:cNvPr>
          <p:cNvSpPr/>
          <p:nvPr/>
        </p:nvSpPr>
        <p:spPr>
          <a:xfrm>
            <a:off x="4380237" y="2991999"/>
            <a:ext cx="779780" cy="775335"/>
          </a:xfrm>
          <a:custGeom>
            <a:avLst/>
            <a:gdLst/>
            <a:ahLst/>
            <a:cxnLst/>
            <a:rect l="l" t="t" r="r" b="b"/>
            <a:pathLst>
              <a:path w="779779" h="775335">
                <a:moveTo>
                  <a:pt x="0" y="387476"/>
                </a:moveTo>
                <a:lnTo>
                  <a:pt x="3034" y="338873"/>
                </a:lnTo>
                <a:lnTo>
                  <a:pt x="11895" y="292070"/>
                </a:lnTo>
                <a:lnTo>
                  <a:pt x="26217" y="247433"/>
                </a:lnTo>
                <a:lnTo>
                  <a:pt x="45637" y="205323"/>
                </a:lnTo>
                <a:lnTo>
                  <a:pt x="69789" y="166104"/>
                </a:lnTo>
                <a:lnTo>
                  <a:pt x="98309" y="130139"/>
                </a:lnTo>
                <a:lnTo>
                  <a:pt x="130833" y="97791"/>
                </a:lnTo>
                <a:lnTo>
                  <a:pt x="166995" y="69423"/>
                </a:lnTo>
                <a:lnTo>
                  <a:pt x="206432" y="45399"/>
                </a:lnTo>
                <a:lnTo>
                  <a:pt x="248780" y="26081"/>
                </a:lnTo>
                <a:lnTo>
                  <a:pt x="293672" y="11834"/>
                </a:lnTo>
                <a:lnTo>
                  <a:pt x="340746" y="3019"/>
                </a:lnTo>
                <a:lnTo>
                  <a:pt x="389636" y="0"/>
                </a:lnTo>
                <a:lnTo>
                  <a:pt x="438500" y="3019"/>
                </a:lnTo>
                <a:lnTo>
                  <a:pt x="485557" y="11834"/>
                </a:lnTo>
                <a:lnTo>
                  <a:pt x="530439" y="26081"/>
                </a:lnTo>
                <a:lnTo>
                  <a:pt x="572782" y="45399"/>
                </a:lnTo>
                <a:lnTo>
                  <a:pt x="612220" y="69423"/>
                </a:lnTo>
                <a:lnTo>
                  <a:pt x="648387" y="97791"/>
                </a:lnTo>
                <a:lnTo>
                  <a:pt x="680918" y="130139"/>
                </a:lnTo>
                <a:lnTo>
                  <a:pt x="709448" y="166104"/>
                </a:lnTo>
                <a:lnTo>
                  <a:pt x="733609" y="205323"/>
                </a:lnTo>
                <a:lnTo>
                  <a:pt x="753038" y="247433"/>
                </a:lnTo>
                <a:lnTo>
                  <a:pt x="767369" y="292070"/>
                </a:lnTo>
                <a:lnTo>
                  <a:pt x="776235" y="338873"/>
                </a:lnTo>
                <a:lnTo>
                  <a:pt x="779271" y="387476"/>
                </a:lnTo>
                <a:lnTo>
                  <a:pt x="776235" y="436053"/>
                </a:lnTo>
                <a:lnTo>
                  <a:pt x="767369" y="482833"/>
                </a:lnTo>
                <a:lnTo>
                  <a:pt x="753038" y="527451"/>
                </a:lnTo>
                <a:lnTo>
                  <a:pt x="733609" y="569545"/>
                </a:lnTo>
                <a:lnTo>
                  <a:pt x="709448" y="608752"/>
                </a:lnTo>
                <a:lnTo>
                  <a:pt x="680918" y="644707"/>
                </a:lnTo>
                <a:lnTo>
                  <a:pt x="648387" y="677048"/>
                </a:lnTo>
                <a:lnTo>
                  <a:pt x="612220" y="705410"/>
                </a:lnTo>
                <a:lnTo>
                  <a:pt x="572782" y="729431"/>
                </a:lnTo>
                <a:lnTo>
                  <a:pt x="530439" y="748746"/>
                </a:lnTo>
                <a:lnTo>
                  <a:pt x="485557" y="762993"/>
                </a:lnTo>
                <a:lnTo>
                  <a:pt x="438500" y="771808"/>
                </a:lnTo>
                <a:lnTo>
                  <a:pt x="389636" y="774827"/>
                </a:lnTo>
                <a:lnTo>
                  <a:pt x="340746" y="771808"/>
                </a:lnTo>
                <a:lnTo>
                  <a:pt x="293672" y="762993"/>
                </a:lnTo>
                <a:lnTo>
                  <a:pt x="248780" y="748746"/>
                </a:lnTo>
                <a:lnTo>
                  <a:pt x="206432" y="729431"/>
                </a:lnTo>
                <a:lnTo>
                  <a:pt x="166995" y="705410"/>
                </a:lnTo>
                <a:lnTo>
                  <a:pt x="130833" y="677048"/>
                </a:lnTo>
                <a:lnTo>
                  <a:pt x="98309" y="644707"/>
                </a:lnTo>
                <a:lnTo>
                  <a:pt x="69789" y="608752"/>
                </a:lnTo>
                <a:lnTo>
                  <a:pt x="45637" y="569545"/>
                </a:lnTo>
                <a:lnTo>
                  <a:pt x="26217" y="527451"/>
                </a:lnTo>
                <a:lnTo>
                  <a:pt x="11895" y="482833"/>
                </a:lnTo>
                <a:lnTo>
                  <a:pt x="3034" y="436053"/>
                </a:lnTo>
                <a:lnTo>
                  <a:pt x="0" y="387476"/>
                </a:lnTo>
                <a:close/>
              </a:path>
            </a:pathLst>
          </a:custGeom>
          <a:ln w="9008">
            <a:solidFill>
              <a:srgbClr val="5667B4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2" name="object 21">
            <a:extLst>
              <a:ext uri="{FF2B5EF4-FFF2-40B4-BE49-F238E27FC236}">
                <a16:creationId xmlns:a16="http://schemas.microsoft.com/office/drawing/2014/main" id="{1D24F5A3-62DB-B1B9-60CE-AF8F5B9AE3CC}"/>
              </a:ext>
            </a:extLst>
          </p:cNvPr>
          <p:cNvSpPr/>
          <p:nvPr/>
        </p:nvSpPr>
        <p:spPr>
          <a:xfrm>
            <a:off x="4245108" y="3924433"/>
            <a:ext cx="774700" cy="775335"/>
          </a:xfrm>
          <a:custGeom>
            <a:avLst/>
            <a:gdLst/>
            <a:ahLst/>
            <a:cxnLst/>
            <a:rect l="l" t="t" r="r" b="b"/>
            <a:pathLst>
              <a:path w="774700" h="775335">
                <a:moveTo>
                  <a:pt x="0" y="387476"/>
                </a:moveTo>
                <a:lnTo>
                  <a:pt x="3016" y="338873"/>
                </a:lnTo>
                <a:lnTo>
                  <a:pt x="11825" y="292070"/>
                </a:lnTo>
                <a:lnTo>
                  <a:pt x="26064" y="247433"/>
                </a:lnTo>
                <a:lnTo>
                  <a:pt x="45370" y="205323"/>
                </a:lnTo>
                <a:lnTo>
                  <a:pt x="69381" y="166104"/>
                </a:lnTo>
                <a:lnTo>
                  <a:pt x="97735" y="130139"/>
                </a:lnTo>
                <a:lnTo>
                  <a:pt x="130068" y="97791"/>
                </a:lnTo>
                <a:lnTo>
                  <a:pt x="166019" y="69423"/>
                </a:lnTo>
                <a:lnTo>
                  <a:pt x="205224" y="45399"/>
                </a:lnTo>
                <a:lnTo>
                  <a:pt x="247323" y="26081"/>
                </a:lnTo>
                <a:lnTo>
                  <a:pt x="291952" y="11834"/>
                </a:lnTo>
                <a:lnTo>
                  <a:pt x="338748" y="3019"/>
                </a:lnTo>
                <a:lnTo>
                  <a:pt x="387350" y="0"/>
                </a:lnTo>
                <a:lnTo>
                  <a:pt x="435926" y="3019"/>
                </a:lnTo>
                <a:lnTo>
                  <a:pt x="482706" y="11834"/>
                </a:lnTo>
                <a:lnTo>
                  <a:pt x="527324" y="26081"/>
                </a:lnTo>
                <a:lnTo>
                  <a:pt x="569418" y="45399"/>
                </a:lnTo>
                <a:lnTo>
                  <a:pt x="608625" y="69423"/>
                </a:lnTo>
                <a:lnTo>
                  <a:pt x="644580" y="97791"/>
                </a:lnTo>
                <a:lnTo>
                  <a:pt x="676921" y="130139"/>
                </a:lnTo>
                <a:lnTo>
                  <a:pt x="705283" y="166104"/>
                </a:lnTo>
                <a:lnTo>
                  <a:pt x="729304" y="205323"/>
                </a:lnTo>
                <a:lnTo>
                  <a:pt x="748619" y="247433"/>
                </a:lnTo>
                <a:lnTo>
                  <a:pt x="762866" y="292070"/>
                </a:lnTo>
                <a:lnTo>
                  <a:pt x="771681" y="338873"/>
                </a:lnTo>
                <a:lnTo>
                  <a:pt x="774700" y="387476"/>
                </a:lnTo>
                <a:lnTo>
                  <a:pt x="771681" y="436053"/>
                </a:lnTo>
                <a:lnTo>
                  <a:pt x="762866" y="482833"/>
                </a:lnTo>
                <a:lnTo>
                  <a:pt x="748619" y="527451"/>
                </a:lnTo>
                <a:lnTo>
                  <a:pt x="729304" y="569545"/>
                </a:lnTo>
                <a:lnTo>
                  <a:pt x="705283" y="608752"/>
                </a:lnTo>
                <a:lnTo>
                  <a:pt x="676921" y="644707"/>
                </a:lnTo>
                <a:lnTo>
                  <a:pt x="644580" y="677048"/>
                </a:lnTo>
                <a:lnTo>
                  <a:pt x="608625" y="705410"/>
                </a:lnTo>
                <a:lnTo>
                  <a:pt x="569418" y="729431"/>
                </a:lnTo>
                <a:lnTo>
                  <a:pt x="527324" y="748746"/>
                </a:lnTo>
                <a:lnTo>
                  <a:pt x="482706" y="762993"/>
                </a:lnTo>
                <a:lnTo>
                  <a:pt x="435926" y="771808"/>
                </a:lnTo>
                <a:lnTo>
                  <a:pt x="387350" y="774826"/>
                </a:lnTo>
                <a:lnTo>
                  <a:pt x="338748" y="771808"/>
                </a:lnTo>
                <a:lnTo>
                  <a:pt x="291952" y="762993"/>
                </a:lnTo>
                <a:lnTo>
                  <a:pt x="247323" y="748746"/>
                </a:lnTo>
                <a:lnTo>
                  <a:pt x="205224" y="729431"/>
                </a:lnTo>
                <a:lnTo>
                  <a:pt x="166019" y="705410"/>
                </a:lnTo>
                <a:lnTo>
                  <a:pt x="130068" y="677048"/>
                </a:lnTo>
                <a:lnTo>
                  <a:pt x="97735" y="644707"/>
                </a:lnTo>
                <a:lnTo>
                  <a:pt x="69381" y="608752"/>
                </a:lnTo>
                <a:lnTo>
                  <a:pt x="45370" y="569545"/>
                </a:lnTo>
                <a:lnTo>
                  <a:pt x="26064" y="527451"/>
                </a:lnTo>
                <a:lnTo>
                  <a:pt x="11825" y="482833"/>
                </a:lnTo>
                <a:lnTo>
                  <a:pt x="3016" y="436053"/>
                </a:lnTo>
                <a:lnTo>
                  <a:pt x="0" y="387476"/>
                </a:lnTo>
                <a:close/>
              </a:path>
            </a:pathLst>
          </a:custGeom>
          <a:ln w="9008">
            <a:solidFill>
              <a:srgbClr val="5185BC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3" name="object 25">
            <a:extLst>
              <a:ext uri="{FF2B5EF4-FFF2-40B4-BE49-F238E27FC236}">
                <a16:creationId xmlns:a16="http://schemas.microsoft.com/office/drawing/2014/main" id="{516DC6A3-C1B9-0D66-1EFC-1844DE23D7C5}"/>
              </a:ext>
            </a:extLst>
          </p:cNvPr>
          <p:cNvSpPr/>
          <p:nvPr/>
        </p:nvSpPr>
        <p:spPr>
          <a:xfrm>
            <a:off x="3799085" y="4856868"/>
            <a:ext cx="779780" cy="775335"/>
          </a:xfrm>
          <a:custGeom>
            <a:avLst/>
            <a:gdLst/>
            <a:ahLst/>
            <a:cxnLst/>
            <a:rect l="l" t="t" r="r" b="b"/>
            <a:pathLst>
              <a:path w="779779" h="775335">
                <a:moveTo>
                  <a:pt x="0" y="387349"/>
                </a:moveTo>
                <a:lnTo>
                  <a:pt x="3036" y="338773"/>
                </a:lnTo>
                <a:lnTo>
                  <a:pt x="11902" y="291993"/>
                </a:lnTo>
                <a:lnTo>
                  <a:pt x="26233" y="247375"/>
                </a:lnTo>
                <a:lnTo>
                  <a:pt x="45662" y="205281"/>
                </a:lnTo>
                <a:lnTo>
                  <a:pt x="69823" y="166074"/>
                </a:lnTo>
                <a:lnTo>
                  <a:pt x="98353" y="130119"/>
                </a:lnTo>
                <a:lnTo>
                  <a:pt x="130884" y="97778"/>
                </a:lnTo>
                <a:lnTo>
                  <a:pt x="167051" y="69416"/>
                </a:lnTo>
                <a:lnTo>
                  <a:pt x="206489" y="45395"/>
                </a:lnTo>
                <a:lnTo>
                  <a:pt x="248832" y="26080"/>
                </a:lnTo>
                <a:lnTo>
                  <a:pt x="293714" y="11833"/>
                </a:lnTo>
                <a:lnTo>
                  <a:pt x="340771" y="3018"/>
                </a:lnTo>
                <a:lnTo>
                  <a:pt x="389635" y="0"/>
                </a:lnTo>
                <a:lnTo>
                  <a:pt x="438525" y="3018"/>
                </a:lnTo>
                <a:lnTo>
                  <a:pt x="485599" y="11833"/>
                </a:lnTo>
                <a:lnTo>
                  <a:pt x="530491" y="26080"/>
                </a:lnTo>
                <a:lnTo>
                  <a:pt x="572839" y="45395"/>
                </a:lnTo>
                <a:lnTo>
                  <a:pt x="612276" y="69416"/>
                </a:lnTo>
                <a:lnTo>
                  <a:pt x="648438" y="97778"/>
                </a:lnTo>
                <a:lnTo>
                  <a:pt x="680962" y="130119"/>
                </a:lnTo>
                <a:lnTo>
                  <a:pt x="709482" y="166074"/>
                </a:lnTo>
                <a:lnTo>
                  <a:pt x="733634" y="205281"/>
                </a:lnTo>
                <a:lnTo>
                  <a:pt x="753054" y="247375"/>
                </a:lnTo>
                <a:lnTo>
                  <a:pt x="767376" y="291993"/>
                </a:lnTo>
                <a:lnTo>
                  <a:pt x="776237" y="338773"/>
                </a:lnTo>
                <a:lnTo>
                  <a:pt x="779271" y="387349"/>
                </a:lnTo>
                <a:lnTo>
                  <a:pt x="776237" y="435952"/>
                </a:lnTo>
                <a:lnTo>
                  <a:pt x="767376" y="482752"/>
                </a:lnTo>
                <a:lnTo>
                  <a:pt x="753054" y="527386"/>
                </a:lnTo>
                <a:lnTo>
                  <a:pt x="733634" y="569492"/>
                </a:lnTo>
                <a:lnTo>
                  <a:pt x="709482" y="608706"/>
                </a:lnTo>
                <a:lnTo>
                  <a:pt x="680962" y="644665"/>
                </a:lnTo>
                <a:lnTo>
                  <a:pt x="648438" y="677007"/>
                </a:lnTo>
                <a:lnTo>
                  <a:pt x="612276" y="705369"/>
                </a:lnTo>
                <a:lnTo>
                  <a:pt x="572839" y="729388"/>
                </a:lnTo>
                <a:lnTo>
                  <a:pt x="530491" y="748701"/>
                </a:lnTo>
                <a:lnTo>
                  <a:pt x="485599" y="762945"/>
                </a:lnTo>
                <a:lnTo>
                  <a:pt x="438525" y="771758"/>
                </a:lnTo>
                <a:lnTo>
                  <a:pt x="389635" y="774776"/>
                </a:lnTo>
                <a:lnTo>
                  <a:pt x="340771" y="771758"/>
                </a:lnTo>
                <a:lnTo>
                  <a:pt x="293714" y="762945"/>
                </a:lnTo>
                <a:lnTo>
                  <a:pt x="248832" y="748701"/>
                </a:lnTo>
                <a:lnTo>
                  <a:pt x="206489" y="729388"/>
                </a:lnTo>
                <a:lnTo>
                  <a:pt x="167051" y="705369"/>
                </a:lnTo>
                <a:lnTo>
                  <a:pt x="130884" y="677007"/>
                </a:lnTo>
                <a:lnTo>
                  <a:pt x="98353" y="644665"/>
                </a:lnTo>
                <a:lnTo>
                  <a:pt x="69823" y="608706"/>
                </a:lnTo>
                <a:lnTo>
                  <a:pt x="45662" y="569492"/>
                </a:lnTo>
                <a:lnTo>
                  <a:pt x="26233" y="527386"/>
                </a:lnTo>
                <a:lnTo>
                  <a:pt x="11902" y="482752"/>
                </a:lnTo>
                <a:lnTo>
                  <a:pt x="3036" y="435952"/>
                </a:lnTo>
                <a:lnTo>
                  <a:pt x="0" y="387349"/>
                </a:lnTo>
                <a:close/>
              </a:path>
            </a:pathLst>
          </a:custGeom>
          <a:ln w="9008">
            <a:solidFill>
              <a:srgbClr val="4AACC5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4" name="object 27">
            <a:extLst>
              <a:ext uri="{FF2B5EF4-FFF2-40B4-BE49-F238E27FC236}">
                <a16:creationId xmlns:a16="http://schemas.microsoft.com/office/drawing/2014/main" id="{58DB46A3-BB1A-F481-D149-85D8660560C1}"/>
              </a:ext>
            </a:extLst>
          </p:cNvPr>
          <p:cNvSpPr txBox="1"/>
          <p:nvPr/>
        </p:nvSpPr>
        <p:spPr>
          <a:xfrm>
            <a:off x="570962" y="2933928"/>
            <a:ext cx="3687926" cy="7650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lnSpc>
                <a:spcPts val="1920"/>
              </a:lnSpc>
              <a:spcBef>
                <a:spcPts val="95"/>
              </a:spcBef>
            </a:pPr>
            <a:r>
              <a:rPr sz="2400" b="1" spc="-105" dirty="0">
                <a:solidFill>
                  <a:srgbClr val="080808"/>
                </a:solidFill>
                <a:latin typeface="Arial"/>
                <a:cs typeface="Arial"/>
              </a:rPr>
              <a:t>Art</a:t>
            </a:r>
            <a:r>
              <a:rPr lang="es-CO" sz="2400" b="1" spc="-105" dirty="0">
                <a:solidFill>
                  <a:srgbClr val="080808"/>
                </a:solidFill>
                <a:latin typeface="Arial"/>
                <a:cs typeface="Arial"/>
              </a:rPr>
              <a:t>í</a:t>
            </a:r>
            <a:r>
              <a:rPr sz="2400" b="1" spc="-105" dirty="0" err="1">
                <a:solidFill>
                  <a:srgbClr val="080808"/>
                </a:solidFill>
                <a:latin typeface="Arial"/>
                <a:cs typeface="Arial"/>
              </a:rPr>
              <a:t>culo</a:t>
            </a:r>
            <a:r>
              <a:rPr sz="2400" b="1" spc="-75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2400" b="1" spc="-80" dirty="0">
                <a:solidFill>
                  <a:srgbClr val="080808"/>
                </a:solidFill>
                <a:latin typeface="Arial"/>
                <a:cs typeface="Arial"/>
              </a:rPr>
              <a:t>45</a:t>
            </a:r>
            <a:endParaRPr lang="es-CO" sz="2400" b="1" spc="-80" dirty="0">
              <a:solidFill>
                <a:srgbClr val="080808"/>
              </a:solidFill>
              <a:latin typeface="Arial"/>
              <a:cs typeface="Arial"/>
            </a:endParaRPr>
          </a:p>
          <a:p>
            <a:pPr marL="635" algn="ctr">
              <a:lnSpc>
                <a:spcPts val="1920"/>
              </a:lnSpc>
              <a:spcBef>
                <a:spcPts val="95"/>
              </a:spcBef>
            </a:pPr>
            <a:endParaRPr sz="2400" dirty="0">
              <a:solidFill>
                <a:srgbClr val="080808"/>
              </a:solidFill>
              <a:latin typeface="Arial"/>
              <a:cs typeface="Arial"/>
            </a:endParaRPr>
          </a:p>
          <a:p>
            <a:pPr algn="ctr">
              <a:lnSpc>
                <a:spcPts val="1920"/>
              </a:lnSpc>
            </a:pPr>
            <a:r>
              <a:rPr sz="2400" b="1" spc="-145" dirty="0">
                <a:solidFill>
                  <a:srgbClr val="080808"/>
                </a:solidFill>
                <a:latin typeface="Arial"/>
                <a:cs typeface="Arial"/>
              </a:rPr>
              <a:t>Resolución </a:t>
            </a:r>
            <a:r>
              <a:rPr sz="2400" b="1" spc="-80" dirty="0">
                <a:solidFill>
                  <a:srgbClr val="080808"/>
                </a:solidFill>
                <a:latin typeface="Arial"/>
                <a:cs typeface="Arial"/>
              </a:rPr>
              <a:t>2674</a:t>
            </a:r>
            <a:r>
              <a:rPr sz="2400" b="1" spc="-65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2400" b="1" spc="-105" dirty="0">
                <a:solidFill>
                  <a:srgbClr val="080808"/>
                </a:solidFill>
                <a:latin typeface="Arial"/>
                <a:cs typeface="Arial"/>
              </a:rPr>
              <a:t>de</a:t>
            </a:r>
            <a:r>
              <a:rPr lang="es-CO" sz="2400" b="1" spc="-105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2400" b="1" spc="-75" dirty="0">
                <a:solidFill>
                  <a:srgbClr val="080808"/>
                </a:solidFill>
                <a:latin typeface="Arial"/>
                <a:cs typeface="Arial"/>
              </a:rPr>
              <a:t>2013</a:t>
            </a:r>
            <a:endParaRPr sz="2400" dirty="0">
              <a:solidFill>
                <a:srgbClr val="080808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56739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852690EE-1200-8ACB-B606-8B6CB2FC00E3}"/>
              </a:ext>
            </a:extLst>
          </p:cNvPr>
          <p:cNvGrpSpPr/>
          <p:nvPr/>
        </p:nvGrpSpPr>
        <p:grpSpPr>
          <a:xfrm>
            <a:off x="484203" y="5742881"/>
            <a:ext cx="11528579" cy="862429"/>
            <a:chOff x="484203" y="5742881"/>
            <a:chExt cx="11528579" cy="862429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154E0858-3836-F2C0-1409-3FC41107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203" y="5742881"/>
              <a:ext cx="1885950" cy="78105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365E172C-7E7B-144B-C586-320684F27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26832" y="5824260"/>
              <a:ext cx="1885950" cy="781050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7A4651D6-DF0B-2675-FB65-7CF3084E1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120" y="6224876"/>
            <a:ext cx="531922" cy="420589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398EE8CF-6E31-BD45-4B62-CFD8F342CCDE}"/>
              </a:ext>
            </a:extLst>
          </p:cNvPr>
          <p:cNvSpPr/>
          <p:nvPr/>
        </p:nvSpPr>
        <p:spPr>
          <a:xfrm>
            <a:off x="16755" y="212685"/>
            <a:ext cx="324926" cy="461664"/>
          </a:xfrm>
          <a:prstGeom prst="rect">
            <a:avLst/>
          </a:prstGeom>
          <a:solidFill>
            <a:srgbClr val="009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A47B517-AA2E-90C5-8E25-2E9D90749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18" y="6265032"/>
            <a:ext cx="821647" cy="34027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00619F1-FCEE-23E5-044E-F9822B830D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98" t="16143" r="15671" b="26410"/>
          <a:stretch/>
        </p:blipFill>
        <p:spPr>
          <a:xfrm>
            <a:off x="534390" y="5181228"/>
            <a:ext cx="2861953" cy="92813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CC3CBD6-6191-FADC-CCE0-EA22C29CA14D}"/>
              </a:ext>
            </a:extLst>
          </p:cNvPr>
          <p:cNvSpPr txBox="1"/>
          <p:nvPr/>
        </p:nvSpPr>
        <p:spPr>
          <a:xfrm>
            <a:off x="279015" y="187664"/>
            <a:ext cx="116436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s-CO"/>
            </a:defPPr>
            <a:lvl1pPr algn="just">
              <a:spcBef>
                <a:spcPct val="20000"/>
              </a:spcBef>
              <a:buFont typeface="Arial" panose="020B0604020202020204" pitchFamily="34" charset="0"/>
              <a:buNone/>
              <a:defRPr sz="2400" b="1">
                <a:solidFill>
                  <a:srgbClr val="0191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dirty="0"/>
              <a:t>¿</a:t>
            </a:r>
            <a:r>
              <a:rPr lang="es-CO" altLang="es-CO" dirty="0"/>
              <a:t>Que productos se amparan bajo el mismo RSA, PSA y NSA?</a:t>
            </a:r>
          </a:p>
        </p:txBody>
      </p:sp>
      <p:sp>
        <p:nvSpPr>
          <p:cNvPr id="3" name="object 7">
            <a:extLst>
              <a:ext uri="{FF2B5EF4-FFF2-40B4-BE49-F238E27FC236}">
                <a16:creationId xmlns:a16="http://schemas.microsoft.com/office/drawing/2014/main" id="{66B2FEB4-0907-D5E0-2898-6F164F16A6D9}"/>
              </a:ext>
            </a:extLst>
          </p:cNvPr>
          <p:cNvSpPr/>
          <p:nvPr/>
        </p:nvSpPr>
        <p:spPr>
          <a:xfrm>
            <a:off x="1034326" y="1276267"/>
            <a:ext cx="10131412" cy="199552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object 8">
            <a:extLst>
              <a:ext uri="{FF2B5EF4-FFF2-40B4-BE49-F238E27FC236}">
                <a16:creationId xmlns:a16="http://schemas.microsoft.com/office/drawing/2014/main" id="{CFEC5929-FB49-7442-BA33-464F74B16611}"/>
              </a:ext>
            </a:extLst>
          </p:cNvPr>
          <p:cNvSpPr txBox="1"/>
          <p:nvPr/>
        </p:nvSpPr>
        <p:spPr>
          <a:xfrm>
            <a:off x="9397701" y="1915427"/>
            <a:ext cx="1567354" cy="833241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065" marR="5080" indent="-1270" algn="ctr">
              <a:lnSpc>
                <a:spcPct val="86200"/>
              </a:lnSpc>
              <a:spcBef>
                <a:spcPts val="305"/>
              </a:spcBef>
            </a:pPr>
            <a:r>
              <a:rPr lang="es-CO" sz="1200" spc="-10" dirty="0">
                <a:solidFill>
                  <a:prstClr val="black"/>
                </a:solidFill>
                <a:latin typeface="Arial"/>
                <a:cs typeface="Arial"/>
              </a:rPr>
              <a:t>Los </a:t>
            </a:r>
            <a:r>
              <a:rPr lang="es-CO" sz="1200" spc="-25" dirty="0">
                <a:solidFill>
                  <a:prstClr val="black"/>
                </a:solidFill>
                <a:latin typeface="Arial"/>
                <a:cs typeface="Arial"/>
              </a:rPr>
              <a:t>alimentos </a:t>
            </a:r>
            <a:r>
              <a:rPr lang="es-CO" sz="1200" spc="-15" dirty="0">
                <a:solidFill>
                  <a:prstClr val="black"/>
                </a:solidFill>
                <a:latin typeface="Arial"/>
                <a:cs typeface="Arial"/>
              </a:rPr>
              <a:t>de  </a:t>
            </a:r>
            <a:r>
              <a:rPr lang="es-CO" sz="1200" spc="-25" dirty="0">
                <a:solidFill>
                  <a:prstClr val="black"/>
                </a:solidFill>
                <a:latin typeface="Arial"/>
                <a:cs typeface="Arial"/>
              </a:rPr>
              <a:t>origen vegetal </a:t>
            </a:r>
            <a:r>
              <a:rPr lang="es-CO" sz="1200" spc="-10" dirty="0">
                <a:solidFill>
                  <a:prstClr val="black"/>
                </a:solidFill>
                <a:latin typeface="Arial"/>
                <a:cs typeface="Arial"/>
              </a:rPr>
              <a:t>con </a:t>
            </a:r>
            <a:r>
              <a:rPr lang="es-CO" sz="1200" spc="-20" dirty="0">
                <a:solidFill>
                  <a:prstClr val="black"/>
                </a:solidFill>
                <a:latin typeface="Arial"/>
                <a:cs typeface="Arial"/>
              </a:rPr>
              <a:t>el </a:t>
            </a:r>
            <a:r>
              <a:rPr lang="es-CO" sz="1200" spc="-25" dirty="0">
                <a:solidFill>
                  <a:prstClr val="black"/>
                </a:solidFill>
                <a:latin typeface="Arial"/>
                <a:cs typeface="Arial"/>
              </a:rPr>
              <a:t>mismo </a:t>
            </a:r>
            <a:r>
              <a:rPr lang="es-CO" sz="1200" spc="-20" dirty="0">
                <a:solidFill>
                  <a:prstClr val="black"/>
                </a:solidFill>
                <a:latin typeface="Arial"/>
                <a:cs typeface="Arial"/>
              </a:rPr>
              <a:t>nombre  </a:t>
            </a:r>
            <a:r>
              <a:rPr lang="es-CO" sz="1200" spc="-15" dirty="0">
                <a:solidFill>
                  <a:prstClr val="black"/>
                </a:solidFill>
                <a:latin typeface="Arial"/>
                <a:cs typeface="Arial"/>
              </a:rPr>
              <a:t>específico en</a:t>
            </a:r>
            <a:r>
              <a:rPr lang="es-CO" sz="1200" spc="-7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s-CO" sz="1200" spc="-15" dirty="0">
                <a:solidFill>
                  <a:prstClr val="black"/>
                </a:solidFill>
                <a:latin typeface="Arial"/>
                <a:cs typeface="Arial"/>
              </a:rPr>
              <a:t>diferentes </a:t>
            </a:r>
            <a:r>
              <a:rPr lang="es-CO" sz="1200" spc="-20" dirty="0">
                <a:solidFill>
                  <a:prstClr val="black"/>
                </a:solidFill>
                <a:latin typeface="Arial"/>
                <a:cs typeface="Arial"/>
              </a:rPr>
              <a:t>variedades.</a:t>
            </a:r>
            <a:endParaRPr lang="es-CO"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9">
            <a:extLst>
              <a:ext uri="{FF2B5EF4-FFF2-40B4-BE49-F238E27FC236}">
                <a16:creationId xmlns:a16="http://schemas.microsoft.com/office/drawing/2014/main" id="{77294EB8-699B-96C5-2850-48E0C8AD62AC}"/>
              </a:ext>
            </a:extLst>
          </p:cNvPr>
          <p:cNvSpPr txBox="1"/>
          <p:nvPr/>
        </p:nvSpPr>
        <p:spPr>
          <a:xfrm>
            <a:off x="9397701" y="3304140"/>
            <a:ext cx="1607820" cy="67377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5095" marR="5080" indent="-112395" algn="just">
              <a:lnSpc>
                <a:spcPct val="86300"/>
              </a:lnSpc>
              <a:spcBef>
                <a:spcPts val="300"/>
              </a:spcBef>
              <a:buFont typeface="Arial"/>
              <a:buChar char="•"/>
              <a:tabLst>
                <a:tab pos="125730" algn="l"/>
              </a:tabLst>
            </a:pPr>
            <a:r>
              <a:rPr lang="es-CO" sz="1200" b="1" spc="5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lang="es-CO" sz="1200" b="1" spc="-5" dirty="0">
                <a:solidFill>
                  <a:prstClr val="black"/>
                </a:solidFill>
                <a:latin typeface="Arial"/>
                <a:cs typeface="Arial"/>
              </a:rPr>
              <a:t>pulpa de fruta variedad mango, fresa, mora, guanábana)</a:t>
            </a:r>
            <a:endParaRPr lang="es-CO"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10">
            <a:extLst>
              <a:ext uri="{FF2B5EF4-FFF2-40B4-BE49-F238E27FC236}">
                <a16:creationId xmlns:a16="http://schemas.microsoft.com/office/drawing/2014/main" id="{08007E6E-F66A-6C1D-ED71-2B44FFCF0169}"/>
              </a:ext>
            </a:extLst>
          </p:cNvPr>
          <p:cNvSpPr txBox="1"/>
          <p:nvPr/>
        </p:nvSpPr>
        <p:spPr>
          <a:xfrm>
            <a:off x="7473410" y="1962069"/>
            <a:ext cx="1408310" cy="598754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065" marR="5080" indent="3810" algn="ctr">
              <a:lnSpc>
                <a:spcPct val="89800"/>
              </a:lnSpc>
              <a:spcBef>
                <a:spcPts val="295"/>
              </a:spcBef>
            </a:pPr>
            <a:r>
              <a:rPr lang="es-CO" sz="1350" spc="10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lang="es-CO" sz="1350" spc="15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lang="es-CO" sz="1350" spc="45" dirty="0">
                <a:solidFill>
                  <a:prstClr val="black"/>
                </a:solidFill>
                <a:latin typeface="Arial"/>
                <a:cs typeface="Arial"/>
              </a:rPr>
              <a:t>f</a:t>
            </a:r>
            <a:r>
              <a:rPr lang="es-CO" sz="1350" spc="2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lang="es-CO" sz="1350" spc="10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lang="es-CO" sz="1350" spc="20" dirty="0">
                <a:solidFill>
                  <a:prstClr val="black"/>
                </a:solidFill>
                <a:latin typeface="Arial"/>
                <a:cs typeface="Arial"/>
              </a:rPr>
              <a:t>en</a:t>
            </a:r>
            <a:r>
              <a:rPr lang="es-CO" sz="1350" spc="5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lang="es-CO" sz="1350" spc="2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lang="es-CO" sz="1350" spc="10" dirty="0">
                <a:solidFill>
                  <a:prstClr val="black"/>
                </a:solidFill>
                <a:latin typeface="Arial"/>
                <a:cs typeface="Arial"/>
              </a:rPr>
              <a:t>s  </a:t>
            </a:r>
            <a:r>
              <a:rPr lang="es-CO" sz="1350" spc="25" dirty="0">
                <a:solidFill>
                  <a:prstClr val="black"/>
                </a:solidFill>
                <a:latin typeface="Arial"/>
                <a:cs typeface="Arial"/>
              </a:rPr>
              <a:t>formas </a:t>
            </a:r>
            <a:r>
              <a:rPr lang="es-CO" sz="1350" spc="20" dirty="0">
                <a:solidFill>
                  <a:prstClr val="black"/>
                </a:solidFill>
                <a:latin typeface="Arial"/>
                <a:cs typeface="Arial"/>
              </a:rPr>
              <a:t>físicas de  presentación</a:t>
            </a:r>
            <a:endParaRPr lang="es-CO" sz="135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11">
            <a:extLst>
              <a:ext uri="{FF2B5EF4-FFF2-40B4-BE49-F238E27FC236}">
                <a16:creationId xmlns:a16="http://schemas.microsoft.com/office/drawing/2014/main" id="{46BCC650-9445-6EFB-AC12-E0331E1120DA}"/>
              </a:ext>
            </a:extLst>
          </p:cNvPr>
          <p:cNvSpPr txBox="1"/>
          <p:nvPr/>
        </p:nvSpPr>
        <p:spPr>
          <a:xfrm>
            <a:off x="7473410" y="3283896"/>
            <a:ext cx="1630045" cy="871072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5095" marR="5080" indent="-112395">
              <a:lnSpc>
                <a:spcPct val="86300"/>
              </a:lnSpc>
              <a:spcBef>
                <a:spcPts val="300"/>
              </a:spcBef>
              <a:buFont typeface="Arial"/>
              <a:buChar char="•"/>
              <a:tabLst>
                <a:tab pos="125730" algn="l"/>
              </a:tabLst>
            </a:pPr>
            <a:r>
              <a:rPr lang="es-CO" sz="1200" b="1" spc="-5" dirty="0">
                <a:solidFill>
                  <a:prstClr val="black"/>
                </a:solidFill>
                <a:latin typeface="Arial"/>
                <a:cs typeface="Arial"/>
              </a:rPr>
              <a:t>(Chocolate  granulado, </a:t>
            </a:r>
            <a:r>
              <a:rPr lang="es-CO" sz="1200" b="1" dirty="0">
                <a:solidFill>
                  <a:prstClr val="black"/>
                </a:solidFill>
                <a:latin typeface="Arial"/>
                <a:cs typeface="Arial"/>
              </a:rPr>
              <a:t>en</a:t>
            </a:r>
            <a:r>
              <a:rPr lang="es-CO" sz="1200" b="1" spc="-7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s-CO" sz="1200" b="1" dirty="0">
                <a:solidFill>
                  <a:prstClr val="black"/>
                </a:solidFill>
                <a:latin typeface="Arial"/>
                <a:cs typeface="Arial"/>
              </a:rPr>
              <a:t>polvo,  en</a:t>
            </a:r>
            <a:r>
              <a:rPr lang="es-CO" sz="1200" b="1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s-CO" sz="1200" b="1" spc="-5" dirty="0">
                <a:solidFill>
                  <a:prstClr val="black"/>
                </a:solidFill>
                <a:latin typeface="Arial"/>
                <a:cs typeface="Arial"/>
              </a:rPr>
              <a:t>pastilla)</a:t>
            </a:r>
          </a:p>
          <a:p>
            <a:pPr marL="125095" marR="5080" indent="-112395">
              <a:lnSpc>
                <a:spcPct val="86300"/>
              </a:lnSpc>
              <a:spcBef>
                <a:spcPts val="300"/>
              </a:spcBef>
              <a:buFont typeface="Arial"/>
              <a:buChar char="•"/>
              <a:tabLst>
                <a:tab pos="125730" algn="l"/>
              </a:tabLst>
            </a:pPr>
            <a:r>
              <a:rPr lang="es-CO" sz="1200" b="1" spc="-5" dirty="0">
                <a:solidFill>
                  <a:prstClr val="black"/>
                </a:solidFill>
                <a:latin typeface="Arial"/>
                <a:cs typeface="Arial"/>
              </a:rPr>
              <a:t>Pulpa congelada o liquida</a:t>
            </a:r>
            <a:endParaRPr lang="es-CO"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7B4DCBC9-5E0F-6255-4078-B694933A7FEA}"/>
              </a:ext>
            </a:extLst>
          </p:cNvPr>
          <p:cNvSpPr txBox="1"/>
          <p:nvPr/>
        </p:nvSpPr>
        <p:spPr>
          <a:xfrm>
            <a:off x="5487564" y="1588350"/>
            <a:ext cx="1191491" cy="1160318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 algn="ctr">
              <a:lnSpc>
                <a:spcPct val="89500"/>
              </a:lnSpc>
              <a:spcBef>
                <a:spcPts val="300"/>
              </a:spcBef>
            </a:pPr>
            <a:r>
              <a:rPr lang="es-CO" sz="1350" spc="20">
                <a:solidFill>
                  <a:prstClr val="black"/>
                </a:solidFill>
                <a:latin typeface="Arial"/>
                <a:cs typeface="Arial"/>
              </a:rPr>
              <a:t>La misma  </a:t>
            </a:r>
            <a:r>
              <a:rPr lang="es-CO" sz="1350" spc="3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lang="es-CO" sz="1350" spc="2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lang="es-CO" sz="1350" spc="4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lang="es-CO" sz="1350" spc="20">
                <a:solidFill>
                  <a:prstClr val="black"/>
                </a:solidFill>
                <a:latin typeface="Arial"/>
                <a:cs typeface="Arial"/>
              </a:rPr>
              <a:t>po</a:t>
            </a:r>
            <a:r>
              <a:rPr lang="es-CO" sz="1350" spc="-5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lang="es-CO" sz="1350" spc="1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lang="es-CO" sz="1350" spc="3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lang="es-CO" sz="1350" spc="10">
                <a:solidFill>
                  <a:prstClr val="black"/>
                </a:solidFill>
                <a:latin typeface="Arial"/>
                <a:cs typeface="Arial"/>
              </a:rPr>
              <a:t>ió</a:t>
            </a:r>
            <a:r>
              <a:rPr lang="es-CO" sz="1350" spc="15">
                <a:solidFill>
                  <a:prstClr val="black"/>
                </a:solidFill>
                <a:latin typeface="Arial"/>
                <a:cs typeface="Arial"/>
              </a:rPr>
              <a:t>n básica  </a:t>
            </a:r>
            <a:r>
              <a:rPr lang="es-CO" sz="1350" spc="20">
                <a:solidFill>
                  <a:prstClr val="black"/>
                </a:solidFill>
                <a:latin typeface="Arial"/>
                <a:cs typeface="Arial"/>
              </a:rPr>
              <a:t>diferentes  </a:t>
            </a:r>
            <a:r>
              <a:rPr lang="es-CO" sz="1350" spc="15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lang="es-CO" sz="1350" spc="20">
                <a:solidFill>
                  <a:prstClr val="black"/>
                </a:solidFill>
                <a:latin typeface="Arial"/>
                <a:cs typeface="Arial"/>
              </a:rPr>
              <a:t>ng</a:t>
            </a:r>
            <a:r>
              <a:rPr lang="es-CO" sz="1350" spc="1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lang="es-CO" sz="1350" spc="20">
                <a:solidFill>
                  <a:prstClr val="black"/>
                </a:solidFill>
                <a:latin typeface="Arial"/>
                <a:cs typeface="Arial"/>
              </a:rPr>
              <a:t>ed</a:t>
            </a:r>
            <a:r>
              <a:rPr lang="es-CO" sz="1350" spc="15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lang="es-CO" sz="1350" spc="20">
                <a:solidFill>
                  <a:prstClr val="black"/>
                </a:solidFill>
                <a:latin typeface="Arial"/>
                <a:cs typeface="Arial"/>
              </a:rPr>
              <a:t>en</a:t>
            </a:r>
            <a:r>
              <a:rPr lang="es-CO" sz="1350" spc="5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lang="es-CO" sz="1350" spc="1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lang="es-CO" sz="1350" spc="15">
                <a:solidFill>
                  <a:prstClr val="black"/>
                </a:solidFill>
                <a:latin typeface="Arial"/>
                <a:cs typeface="Arial"/>
              </a:rPr>
              <a:t>s        secundarios</a:t>
            </a:r>
            <a:endParaRPr lang="es-CO" sz="13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3">
            <a:extLst>
              <a:ext uri="{FF2B5EF4-FFF2-40B4-BE49-F238E27FC236}">
                <a16:creationId xmlns:a16="http://schemas.microsoft.com/office/drawing/2014/main" id="{1E61EB46-5F0C-FB6A-17FC-01DE03DEB114}"/>
              </a:ext>
            </a:extLst>
          </p:cNvPr>
          <p:cNvSpPr txBox="1"/>
          <p:nvPr/>
        </p:nvSpPr>
        <p:spPr>
          <a:xfrm>
            <a:off x="5323688" y="3304140"/>
            <a:ext cx="1725930" cy="514949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5095" marR="5080" indent="-112395">
              <a:lnSpc>
                <a:spcPct val="86300"/>
              </a:lnSpc>
              <a:spcBef>
                <a:spcPts val="300"/>
              </a:spcBef>
              <a:buFont typeface="Arial"/>
              <a:buChar char="•"/>
              <a:tabLst>
                <a:tab pos="125730" algn="l"/>
              </a:tabLst>
            </a:pPr>
            <a:r>
              <a:rPr lang="es-CO" sz="1200" b="1" spc="5" dirty="0">
                <a:solidFill>
                  <a:prstClr val="black"/>
                </a:solidFill>
                <a:latin typeface="Arial"/>
                <a:cs typeface="Arial"/>
              </a:rPr>
              <a:t>(Galletas dulces, de sal, con chips de chocolate</a:t>
            </a:r>
            <a:r>
              <a:rPr lang="es-CO" sz="1200" b="1" spc="-5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endParaRPr lang="es-CO"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235B3E05-5832-415B-E5EC-FB2244B407B0}"/>
              </a:ext>
            </a:extLst>
          </p:cNvPr>
          <p:cNvSpPr txBox="1"/>
          <p:nvPr/>
        </p:nvSpPr>
        <p:spPr>
          <a:xfrm>
            <a:off x="3618078" y="2048567"/>
            <a:ext cx="900430" cy="425758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 indent="31115">
              <a:lnSpc>
                <a:spcPts val="1450"/>
              </a:lnSpc>
              <a:spcBef>
                <a:spcPts val="320"/>
              </a:spcBef>
            </a:pPr>
            <a:r>
              <a:rPr lang="es-CO" sz="1350" spc="20">
                <a:solidFill>
                  <a:prstClr val="black"/>
                </a:solidFill>
                <a:latin typeface="Arial"/>
                <a:cs typeface="Arial"/>
              </a:rPr>
              <a:t>Diferentes  </a:t>
            </a:r>
            <a:r>
              <a:rPr lang="es-CO" sz="1350" spc="45">
                <a:solidFill>
                  <a:prstClr val="black"/>
                </a:solidFill>
                <a:latin typeface="Arial"/>
                <a:cs typeface="Arial"/>
              </a:rPr>
              <a:t>f</a:t>
            </a:r>
            <a:r>
              <a:rPr lang="es-CO" sz="1350" spc="20">
                <a:solidFill>
                  <a:prstClr val="black"/>
                </a:solidFill>
                <a:latin typeface="Arial"/>
                <a:cs typeface="Arial"/>
              </a:rPr>
              <a:t>ab</a:t>
            </a:r>
            <a:r>
              <a:rPr lang="es-CO" sz="1350" spc="1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lang="es-CO" sz="1350" spc="15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lang="es-CO" sz="1350" spc="3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lang="es-CO" sz="1350" spc="20">
                <a:solidFill>
                  <a:prstClr val="black"/>
                </a:solidFill>
                <a:latin typeface="Arial"/>
                <a:cs typeface="Arial"/>
              </a:rPr>
              <a:t>an</a:t>
            </a:r>
            <a:r>
              <a:rPr lang="es-CO" sz="1350" spc="5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lang="es-CO" sz="1350" spc="2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lang="es-CO" sz="1350" spc="15">
                <a:solidFill>
                  <a:prstClr val="black"/>
                </a:solidFill>
                <a:latin typeface="Arial"/>
                <a:cs typeface="Arial"/>
              </a:rPr>
              <a:t>s</a:t>
            </a:r>
            <a:endParaRPr lang="es-CO" sz="13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378781C4-661B-4257-1528-1712E14F1079}"/>
              </a:ext>
            </a:extLst>
          </p:cNvPr>
          <p:cNvSpPr txBox="1"/>
          <p:nvPr/>
        </p:nvSpPr>
        <p:spPr>
          <a:xfrm>
            <a:off x="1614525" y="2048567"/>
            <a:ext cx="837565" cy="425758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5095" marR="5080" indent="-113030">
              <a:lnSpc>
                <a:spcPts val="1450"/>
              </a:lnSpc>
              <a:spcBef>
                <a:spcPts val="320"/>
              </a:spcBef>
            </a:pPr>
            <a:r>
              <a:rPr lang="es-CO" sz="1350" spc="1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lang="es-CO" sz="1350" spc="15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lang="es-CO" sz="1350" spc="45">
                <a:solidFill>
                  <a:prstClr val="black"/>
                </a:solidFill>
                <a:latin typeface="Arial"/>
                <a:cs typeface="Arial"/>
              </a:rPr>
              <a:t>f</a:t>
            </a:r>
            <a:r>
              <a:rPr lang="es-CO" sz="1350" spc="2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lang="es-CO" sz="1350" spc="1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lang="es-CO" sz="1350" spc="20">
                <a:solidFill>
                  <a:prstClr val="black"/>
                </a:solidFill>
                <a:latin typeface="Arial"/>
                <a:cs typeface="Arial"/>
              </a:rPr>
              <a:t>en</a:t>
            </a:r>
            <a:r>
              <a:rPr lang="es-CO" sz="1350" spc="5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lang="es-CO" sz="1350" spc="2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lang="es-CO" sz="1350" spc="10">
                <a:solidFill>
                  <a:prstClr val="black"/>
                </a:solidFill>
                <a:latin typeface="Arial"/>
                <a:cs typeface="Arial"/>
              </a:rPr>
              <a:t>s  </a:t>
            </a:r>
            <a:r>
              <a:rPr lang="es-CO" sz="1350" spc="20">
                <a:solidFill>
                  <a:prstClr val="black"/>
                </a:solidFill>
                <a:latin typeface="Arial"/>
                <a:cs typeface="Arial"/>
              </a:rPr>
              <a:t>marcas</a:t>
            </a:r>
            <a:endParaRPr lang="es-CO" sz="13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object 20">
            <a:extLst>
              <a:ext uri="{FF2B5EF4-FFF2-40B4-BE49-F238E27FC236}">
                <a16:creationId xmlns:a16="http://schemas.microsoft.com/office/drawing/2014/main" id="{81F344D5-9EDD-57E0-5836-627386B184DF}"/>
              </a:ext>
            </a:extLst>
          </p:cNvPr>
          <p:cNvSpPr txBox="1"/>
          <p:nvPr/>
        </p:nvSpPr>
        <p:spPr>
          <a:xfrm>
            <a:off x="3784903" y="5114147"/>
            <a:ext cx="372681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s-CO" sz="1600" b="1" spc="-10" dirty="0">
                <a:solidFill>
                  <a:srgbClr val="080808"/>
                </a:solidFill>
                <a:latin typeface="Arial"/>
                <a:cs typeface="Arial"/>
              </a:rPr>
              <a:t>(Artículo </a:t>
            </a:r>
            <a:r>
              <a:rPr lang="es-CO" sz="1600" b="1" spc="-5" dirty="0">
                <a:solidFill>
                  <a:srgbClr val="080808"/>
                </a:solidFill>
                <a:latin typeface="Arial"/>
                <a:cs typeface="Arial"/>
              </a:rPr>
              <a:t>42 </a:t>
            </a:r>
            <a:r>
              <a:rPr lang="es-CO" sz="1600" b="1" spc="-15" dirty="0">
                <a:solidFill>
                  <a:srgbClr val="080808"/>
                </a:solidFill>
                <a:latin typeface="Arial"/>
                <a:cs typeface="Arial"/>
              </a:rPr>
              <a:t>Resolución </a:t>
            </a:r>
            <a:r>
              <a:rPr lang="es-CO" sz="1600" b="1" spc="-5" dirty="0">
                <a:solidFill>
                  <a:srgbClr val="080808"/>
                </a:solidFill>
                <a:latin typeface="Arial"/>
                <a:cs typeface="Arial"/>
              </a:rPr>
              <a:t>2674 </a:t>
            </a:r>
            <a:r>
              <a:rPr lang="es-CO" sz="1600" b="1" spc="-15" dirty="0">
                <a:solidFill>
                  <a:srgbClr val="080808"/>
                </a:solidFill>
                <a:latin typeface="Arial"/>
                <a:cs typeface="Arial"/>
              </a:rPr>
              <a:t>de</a:t>
            </a:r>
            <a:r>
              <a:rPr lang="es-CO" sz="1600" b="1" spc="204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lang="es-CO" sz="1600" b="1" spc="-5" dirty="0">
                <a:solidFill>
                  <a:srgbClr val="080808"/>
                </a:solidFill>
                <a:latin typeface="Arial"/>
                <a:cs typeface="Arial"/>
              </a:rPr>
              <a:t>2013)</a:t>
            </a:r>
            <a:endParaRPr lang="es-CO" sz="1600" dirty="0">
              <a:solidFill>
                <a:srgbClr val="080808"/>
              </a:solidFill>
              <a:latin typeface="Arial"/>
              <a:cs typeface="Arial"/>
            </a:endParaRP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8E92FF86-653C-E363-EE11-1B5D8D6102DD}"/>
              </a:ext>
            </a:extLst>
          </p:cNvPr>
          <p:cNvGrpSpPr/>
          <p:nvPr/>
        </p:nvGrpSpPr>
        <p:grpSpPr>
          <a:xfrm>
            <a:off x="989936" y="3950688"/>
            <a:ext cx="2647007" cy="1292661"/>
            <a:chOff x="1291780" y="4767439"/>
            <a:chExt cx="2647007" cy="1292661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ACAA780C-F8B5-2E93-67FC-900C665822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32437"/>
            <a:stretch/>
          </p:blipFill>
          <p:spPr>
            <a:xfrm>
              <a:off x="1363329" y="4782191"/>
              <a:ext cx="2512203" cy="1277909"/>
            </a:xfrm>
            <a:prstGeom prst="rect">
              <a:avLst/>
            </a:prstGeom>
          </p:spPr>
        </p:pic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0514F6CD-F9FC-678E-3D99-82F9B023537E}"/>
                </a:ext>
              </a:extLst>
            </p:cNvPr>
            <p:cNvSpPr txBox="1"/>
            <p:nvPr/>
          </p:nvSpPr>
          <p:spPr>
            <a:xfrm>
              <a:off x="1291780" y="4782191"/>
              <a:ext cx="95112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100">
                  <a:latin typeface="Arial Black" panose="020B0A04020102020204" pitchFamily="34" charset="0"/>
                </a:rPr>
                <a:t>Pulpa de fruta</a:t>
              </a: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62C79A56-A5FA-6D0E-1675-41D3D18A2BB1}"/>
                </a:ext>
              </a:extLst>
            </p:cNvPr>
            <p:cNvSpPr txBox="1"/>
            <p:nvPr/>
          </p:nvSpPr>
          <p:spPr>
            <a:xfrm>
              <a:off x="2108096" y="4774815"/>
              <a:ext cx="95112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100">
                  <a:solidFill>
                    <a:schemeClr val="accent2"/>
                  </a:solidFill>
                  <a:latin typeface="Arial Black" panose="020B0A04020102020204" pitchFamily="34" charset="0"/>
                </a:rPr>
                <a:t>Pulpa de fruta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ABCB57D3-3CE8-4E9D-DB71-3405F915F3E6}"/>
                </a:ext>
              </a:extLst>
            </p:cNvPr>
            <p:cNvSpPr txBox="1"/>
            <p:nvPr/>
          </p:nvSpPr>
          <p:spPr>
            <a:xfrm>
              <a:off x="2987667" y="4767439"/>
              <a:ext cx="95112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100">
                  <a:latin typeface="Arial Black" panose="020B0A04020102020204" pitchFamily="34" charset="0"/>
                </a:rPr>
                <a:t>Pulpa de fruta</a:t>
              </a:r>
            </a:p>
          </p:txBody>
        </p:sp>
      </p:grpSp>
      <p:sp>
        <p:nvSpPr>
          <p:cNvPr id="25" name="Rectángulo 24">
            <a:extLst>
              <a:ext uri="{FF2B5EF4-FFF2-40B4-BE49-F238E27FC236}">
                <a16:creationId xmlns:a16="http://schemas.microsoft.com/office/drawing/2014/main" id="{1143B046-2FF9-7947-FF4C-02D8CEF1A906}"/>
              </a:ext>
            </a:extLst>
          </p:cNvPr>
          <p:cNvSpPr/>
          <p:nvPr/>
        </p:nvSpPr>
        <p:spPr>
          <a:xfrm>
            <a:off x="672925" y="1099072"/>
            <a:ext cx="10695096" cy="4369647"/>
          </a:xfrm>
          <a:prstGeom prst="rect">
            <a:avLst/>
          </a:prstGeom>
          <a:noFill/>
          <a:ln w="28575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31088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852690EE-1200-8ACB-B606-8B6CB2FC00E3}"/>
              </a:ext>
            </a:extLst>
          </p:cNvPr>
          <p:cNvGrpSpPr/>
          <p:nvPr/>
        </p:nvGrpSpPr>
        <p:grpSpPr>
          <a:xfrm>
            <a:off x="484203" y="5742881"/>
            <a:ext cx="11528579" cy="862429"/>
            <a:chOff x="484203" y="5742881"/>
            <a:chExt cx="11528579" cy="862429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154E0858-3836-F2C0-1409-3FC41107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203" y="5742881"/>
              <a:ext cx="1885950" cy="78105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365E172C-7E7B-144B-C586-320684F27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26832" y="5824260"/>
              <a:ext cx="1885950" cy="781050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7A4651D6-DF0B-2675-FB65-7CF3084E1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120" y="6224876"/>
            <a:ext cx="531922" cy="420589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398EE8CF-6E31-BD45-4B62-CFD8F342CCDE}"/>
              </a:ext>
            </a:extLst>
          </p:cNvPr>
          <p:cNvSpPr/>
          <p:nvPr/>
        </p:nvSpPr>
        <p:spPr>
          <a:xfrm>
            <a:off x="16755" y="212685"/>
            <a:ext cx="324926" cy="461664"/>
          </a:xfrm>
          <a:prstGeom prst="rect">
            <a:avLst/>
          </a:prstGeom>
          <a:solidFill>
            <a:srgbClr val="009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A47B517-AA2E-90C5-8E25-2E9D90749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18" y="6265032"/>
            <a:ext cx="821647" cy="34027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CC3CBD6-6191-FADC-CCE0-EA22C29CA14D}"/>
              </a:ext>
            </a:extLst>
          </p:cNvPr>
          <p:cNvSpPr txBox="1"/>
          <p:nvPr/>
        </p:nvSpPr>
        <p:spPr>
          <a:xfrm>
            <a:off x="279015" y="187664"/>
            <a:ext cx="116436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s-CO"/>
            </a:defPPr>
            <a:lvl1pPr algn="just">
              <a:spcBef>
                <a:spcPct val="20000"/>
              </a:spcBef>
              <a:buFont typeface="Arial" panose="020B0604020202020204" pitchFamily="34" charset="0"/>
              <a:buNone/>
              <a:defRPr sz="2400" b="1">
                <a:solidFill>
                  <a:srgbClr val="0191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altLang="es-CO" dirty="0"/>
              <a:t>Requisitos para la obtención del RSA, PSA y NSA</a:t>
            </a:r>
          </a:p>
        </p:txBody>
      </p:sp>
      <p:grpSp>
        <p:nvGrpSpPr>
          <p:cNvPr id="97" name="Grupo 96">
            <a:extLst>
              <a:ext uri="{FF2B5EF4-FFF2-40B4-BE49-F238E27FC236}">
                <a16:creationId xmlns:a16="http://schemas.microsoft.com/office/drawing/2014/main" id="{C1642422-326B-A352-324F-9562BAA35822}"/>
              </a:ext>
            </a:extLst>
          </p:cNvPr>
          <p:cNvGrpSpPr/>
          <p:nvPr/>
        </p:nvGrpSpPr>
        <p:grpSpPr>
          <a:xfrm>
            <a:off x="4698109" y="1121470"/>
            <a:ext cx="1910353" cy="950429"/>
            <a:chOff x="4650245" y="1121470"/>
            <a:chExt cx="1910353" cy="950429"/>
          </a:xfrm>
        </p:grpSpPr>
        <p:sp>
          <p:nvSpPr>
            <p:cNvPr id="14" name="object 11">
              <a:extLst>
                <a:ext uri="{FF2B5EF4-FFF2-40B4-BE49-F238E27FC236}">
                  <a16:creationId xmlns:a16="http://schemas.microsoft.com/office/drawing/2014/main" id="{1E6D08FB-598F-4EE4-3C8A-5F58CD6486EC}"/>
                </a:ext>
              </a:extLst>
            </p:cNvPr>
            <p:cNvSpPr/>
            <p:nvPr/>
          </p:nvSpPr>
          <p:spPr>
            <a:xfrm>
              <a:off x="4650245" y="1121470"/>
              <a:ext cx="1910353" cy="950429"/>
            </a:xfrm>
            <a:prstGeom prst="rect">
              <a:avLst/>
            </a:prstGeom>
            <a:solidFill>
              <a:srgbClr val="0033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2 Rectángulo">
              <a:extLst>
                <a:ext uri="{FF2B5EF4-FFF2-40B4-BE49-F238E27FC236}">
                  <a16:creationId xmlns:a16="http://schemas.microsoft.com/office/drawing/2014/main" id="{6BDE2C20-0FBA-7D01-CF3E-9B85707FFB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3591" y="1435654"/>
              <a:ext cx="1563659" cy="30777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es-CO" altLang="es-CO" sz="1400" b="1" dirty="0">
                  <a:solidFill>
                    <a:srgbClr val="080808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Requisitos</a:t>
              </a:r>
              <a:endParaRPr lang="es-CO" altLang="es-CO" sz="1400" dirty="0">
                <a:solidFill>
                  <a:srgbClr val="080808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</p:grpSp>
      <p:grpSp>
        <p:nvGrpSpPr>
          <p:cNvPr id="100" name="Grupo 99">
            <a:extLst>
              <a:ext uri="{FF2B5EF4-FFF2-40B4-BE49-F238E27FC236}">
                <a16:creationId xmlns:a16="http://schemas.microsoft.com/office/drawing/2014/main" id="{E83E33B0-B853-9B70-20F1-CEF36581283F}"/>
              </a:ext>
            </a:extLst>
          </p:cNvPr>
          <p:cNvGrpSpPr/>
          <p:nvPr/>
        </p:nvGrpSpPr>
        <p:grpSpPr>
          <a:xfrm>
            <a:off x="2057308" y="2777276"/>
            <a:ext cx="1910353" cy="950429"/>
            <a:chOff x="2057308" y="2777276"/>
            <a:chExt cx="1910353" cy="950429"/>
          </a:xfrm>
        </p:grpSpPr>
        <p:sp>
          <p:nvSpPr>
            <p:cNvPr id="58" name="object 11">
              <a:extLst>
                <a:ext uri="{FF2B5EF4-FFF2-40B4-BE49-F238E27FC236}">
                  <a16:creationId xmlns:a16="http://schemas.microsoft.com/office/drawing/2014/main" id="{AE982E2D-A05F-3AB8-58AC-7B28410372BB}"/>
                </a:ext>
              </a:extLst>
            </p:cNvPr>
            <p:cNvSpPr/>
            <p:nvPr/>
          </p:nvSpPr>
          <p:spPr>
            <a:xfrm>
              <a:off x="2057308" y="2777276"/>
              <a:ext cx="1910353" cy="950429"/>
            </a:xfrm>
            <a:prstGeom prst="rect">
              <a:avLst/>
            </a:prstGeom>
            <a:solidFill>
              <a:srgbClr val="0033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2 Rectángulo">
              <a:extLst>
                <a:ext uri="{FF2B5EF4-FFF2-40B4-BE49-F238E27FC236}">
                  <a16:creationId xmlns:a16="http://schemas.microsoft.com/office/drawing/2014/main" id="{333B600A-27BF-030A-B63B-314F336E71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6264" y="3091460"/>
              <a:ext cx="1563659" cy="307777"/>
            </a:xfrm>
            <a:prstGeom prst="rect">
              <a:avLst/>
            </a:prstGeom>
            <a:solidFill>
              <a:srgbClr val="0000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es-CO" altLang="es-CO" sz="1400" b="1" dirty="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Nacionales</a:t>
              </a:r>
              <a:endParaRPr lang="es-CO" altLang="es-CO" sz="1400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</p:grpSp>
      <p:grpSp>
        <p:nvGrpSpPr>
          <p:cNvPr id="96" name="Grupo 95">
            <a:extLst>
              <a:ext uri="{FF2B5EF4-FFF2-40B4-BE49-F238E27FC236}">
                <a16:creationId xmlns:a16="http://schemas.microsoft.com/office/drawing/2014/main" id="{2D775152-6D6B-A3A4-9532-74B7CEF6FD76}"/>
              </a:ext>
            </a:extLst>
          </p:cNvPr>
          <p:cNvGrpSpPr/>
          <p:nvPr/>
        </p:nvGrpSpPr>
        <p:grpSpPr>
          <a:xfrm>
            <a:off x="7193142" y="2798475"/>
            <a:ext cx="1910353" cy="950429"/>
            <a:chOff x="7759426" y="2777276"/>
            <a:chExt cx="1910353" cy="950429"/>
          </a:xfrm>
        </p:grpSpPr>
        <p:sp>
          <p:nvSpPr>
            <p:cNvPr id="60" name="object 11">
              <a:extLst>
                <a:ext uri="{FF2B5EF4-FFF2-40B4-BE49-F238E27FC236}">
                  <a16:creationId xmlns:a16="http://schemas.microsoft.com/office/drawing/2014/main" id="{41CB2E55-971A-F58C-2FF5-48D98ED9C935}"/>
                </a:ext>
              </a:extLst>
            </p:cNvPr>
            <p:cNvSpPr/>
            <p:nvPr/>
          </p:nvSpPr>
          <p:spPr>
            <a:xfrm>
              <a:off x="7759426" y="2777276"/>
              <a:ext cx="1910353" cy="950429"/>
            </a:xfrm>
            <a:prstGeom prst="rect">
              <a:avLst/>
            </a:prstGeom>
            <a:solidFill>
              <a:srgbClr val="003300"/>
            </a:solidFill>
          </p:spPr>
          <p:txBody>
            <a:bodyPr wrap="square" lIns="0" tIns="0" rIns="0" bIns="0" rtlCol="0"/>
            <a:lstStyle/>
            <a:p>
              <a:endParaRPr kern="0">
                <a:solidFill>
                  <a:prstClr val="black"/>
                </a:solidFill>
              </a:endParaRPr>
            </a:p>
          </p:txBody>
        </p:sp>
        <p:sp>
          <p:nvSpPr>
            <p:cNvPr id="61" name="2 Rectángulo">
              <a:extLst>
                <a:ext uri="{FF2B5EF4-FFF2-40B4-BE49-F238E27FC236}">
                  <a16:creationId xmlns:a16="http://schemas.microsoft.com/office/drawing/2014/main" id="{C54E3DD4-3401-74E1-4320-749743B434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2772" y="3091460"/>
              <a:ext cx="1563659" cy="307777"/>
            </a:xfrm>
            <a:prstGeom prst="rect">
              <a:avLst/>
            </a:prstGeom>
            <a:solidFill>
              <a:srgbClr val="0000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es-CO" altLang="es-CO" sz="1400" b="1" dirty="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Importados</a:t>
              </a:r>
              <a:endParaRPr lang="es-CO" altLang="es-CO" sz="1400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</p:grpSp>
      <p:cxnSp>
        <p:nvCxnSpPr>
          <p:cNvPr id="63" name="Conector recto 62">
            <a:extLst>
              <a:ext uri="{FF2B5EF4-FFF2-40B4-BE49-F238E27FC236}">
                <a16:creationId xmlns:a16="http://schemas.microsoft.com/office/drawing/2014/main" id="{EB86DB61-C194-9074-D225-C3BF1789D701}"/>
              </a:ext>
            </a:extLst>
          </p:cNvPr>
          <p:cNvCxnSpPr>
            <a:cxnSpLocks/>
          </p:cNvCxnSpPr>
          <p:nvPr/>
        </p:nvCxnSpPr>
        <p:spPr>
          <a:xfrm>
            <a:off x="3000343" y="2432481"/>
            <a:ext cx="5156854" cy="0"/>
          </a:xfrm>
          <a:prstGeom prst="line">
            <a:avLst/>
          </a:prstGeom>
          <a:ln w="28575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65F4A4F2-5AF1-1BA8-FCD9-51FE13963269}"/>
              </a:ext>
            </a:extLst>
          </p:cNvPr>
          <p:cNvCxnSpPr/>
          <p:nvPr/>
        </p:nvCxnSpPr>
        <p:spPr>
          <a:xfrm>
            <a:off x="3009531" y="2432482"/>
            <a:ext cx="0" cy="353672"/>
          </a:xfrm>
          <a:prstGeom prst="line">
            <a:avLst/>
          </a:prstGeom>
          <a:ln w="28575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cto 67">
            <a:extLst>
              <a:ext uri="{FF2B5EF4-FFF2-40B4-BE49-F238E27FC236}">
                <a16:creationId xmlns:a16="http://schemas.microsoft.com/office/drawing/2014/main" id="{F727F32F-7175-4EF1-A916-723D9AA4A5D0}"/>
              </a:ext>
            </a:extLst>
          </p:cNvPr>
          <p:cNvCxnSpPr/>
          <p:nvPr/>
        </p:nvCxnSpPr>
        <p:spPr>
          <a:xfrm>
            <a:off x="8148319" y="2444803"/>
            <a:ext cx="0" cy="353672"/>
          </a:xfrm>
          <a:prstGeom prst="line">
            <a:avLst/>
          </a:prstGeom>
          <a:ln w="28575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cto 68">
            <a:extLst>
              <a:ext uri="{FF2B5EF4-FFF2-40B4-BE49-F238E27FC236}">
                <a16:creationId xmlns:a16="http://schemas.microsoft.com/office/drawing/2014/main" id="{15DF2DF6-AD23-7408-FBF0-C8CABE733EFC}"/>
              </a:ext>
            </a:extLst>
          </p:cNvPr>
          <p:cNvCxnSpPr/>
          <p:nvPr/>
        </p:nvCxnSpPr>
        <p:spPr>
          <a:xfrm>
            <a:off x="5653286" y="2071899"/>
            <a:ext cx="0" cy="353672"/>
          </a:xfrm>
          <a:prstGeom prst="line">
            <a:avLst/>
          </a:prstGeom>
          <a:ln w="28575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ector recto 69">
            <a:extLst>
              <a:ext uri="{FF2B5EF4-FFF2-40B4-BE49-F238E27FC236}">
                <a16:creationId xmlns:a16="http://schemas.microsoft.com/office/drawing/2014/main" id="{FCBE308B-83C5-5D99-14EB-0DCE7B94A3B3}"/>
              </a:ext>
            </a:extLst>
          </p:cNvPr>
          <p:cNvCxnSpPr/>
          <p:nvPr/>
        </p:nvCxnSpPr>
        <p:spPr>
          <a:xfrm>
            <a:off x="3000343" y="3727705"/>
            <a:ext cx="0" cy="353672"/>
          </a:xfrm>
          <a:prstGeom prst="line">
            <a:avLst/>
          </a:prstGeom>
          <a:ln w="28575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cto 70">
            <a:extLst>
              <a:ext uri="{FF2B5EF4-FFF2-40B4-BE49-F238E27FC236}">
                <a16:creationId xmlns:a16="http://schemas.microsoft.com/office/drawing/2014/main" id="{14BC2E56-E79D-9AB6-61BA-0DB38785CA6D}"/>
              </a:ext>
            </a:extLst>
          </p:cNvPr>
          <p:cNvCxnSpPr/>
          <p:nvPr/>
        </p:nvCxnSpPr>
        <p:spPr>
          <a:xfrm>
            <a:off x="8148319" y="3748904"/>
            <a:ext cx="0" cy="353672"/>
          </a:xfrm>
          <a:prstGeom prst="line">
            <a:avLst/>
          </a:prstGeom>
          <a:ln w="28575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ector recto 71">
            <a:extLst>
              <a:ext uri="{FF2B5EF4-FFF2-40B4-BE49-F238E27FC236}">
                <a16:creationId xmlns:a16="http://schemas.microsoft.com/office/drawing/2014/main" id="{E7E26ECC-B3F8-F200-1BF8-B64B7EF6BB1D}"/>
              </a:ext>
            </a:extLst>
          </p:cNvPr>
          <p:cNvCxnSpPr>
            <a:cxnSpLocks/>
          </p:cNvCxnSpPr>
          <p:nvPr/>
        </p:nvCxnSpPr>
        <p:spPr>
          <a:xfrm>
            <a:off x="1784413" y="4081377"/>
            <a:ext cx="2417199" cy="10234"/>
          </a:xfrm>
          <a:prstGeom prst="line">
            <a:avLst/>
          </a:prstGeom>
          <a:ln w="28575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1" name="Grupo 100">
            <a:extLst>
              <a:ext uri="{FF2B5EF4-FFF2-40B4-BE49-F238E27FC236}">
                <a16:creationId xmlns:a16="http://schemas.microsoft.com/office/drawing/2014/main" id="{8D0BB201-B07D-AA02-1A90-31728061BF44}"/>
              </a:ext>
            </a:extLst>
          </p:cNvPr>
          <p:cNvGrpSpPr/>
          <p:nvPr/>
        </p:nvGrpSpPr>
        <p:grpSpPr>
          <a:xfrm>
            <a:off x="839792" y="4435796"/>
            <a:ext cx="1910353" cy="950429"/>
            <a:chOff x="839792" y="4435796"/>
            <a:chExt cx="1910353" cy="950429"/>
          </a:xfrm>
        </p:grpSpPr>
        <p:sp>
          <p:nvSpPr>
            <p:cNvPr id="75" name="object 11">
              <a:extLst>
                <a:ext uri="{FF2B5EF4-FFF2-40B4-BE49-F238E27FC236}">
                  <a16:creationId xmlns:a16="http://schemas.microsoft.com/office/drawing/2014/main" id="{4ECCAE80-75CC-4C45-7464-E529421B38C2}"/>
                </a:ext>
              </a:extLst>
            </p:cNvPr>
            <p:cNvSpPr/>
            <p:nvPr/>
          </p:nvSpPr>
          <p:spPr>
            <a:xfrm>
              <a:off x="839792" y="4435796"/>
              <a:ext cx="1910353" cy="9504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2 Rectángulo">
              <a:extLst>
                <a:ext uri="{FF2B5EF4-FFF2-40B4-BE49-F238E27FC236}">
                  <a16:creationId xmlns:a16="http://schemas.microsoft.com/office/drawing/2014/main" id="{275E608F-AE8A-2D7F-4AA6-E17CE7DDDC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707" y="4649400"/>
              <a:ext cx="1563659" cy="523220"/>
            </a:xfrm>
            <a:prstGeom prst="rect">
              <a:avLst/>
            </a:prstGeom>
            <a:solidFill>
              <a:srgbClr val="0000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es-CO" altLang="es-CO" sz="1400" b="1" dirty="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Formato de solicitud</a:t>
              </a:r>
              <a:endParaRPr lang="es-CO" altLang="es-CO" sz="1400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</p:grpSp>
      <p:cxnSp>
        <p:nvCxnSpPr>
          <p:cNvPr id="77" name="Conector recto 76">
            <a:extLst>
              <a:ext uri="{FF2B5EF4-FFF2-40B4-BE49-F238E27FC236}">
                <a16:creationId xmlns:a16="http://schemas.microsoft.com/office/drawing/2014/main" id="{75283B40-4CB2-F87A-265C-87B0D51EDA47}"/>
              </a:ext>
            </a:extLst>
          </p:cNvPr>
          <p:cNvCxnSpPr/>
          <p:nvPr/>
        </p:nvCxnSpPr>
        <p:spPr>
          <a:xfrm>
            <a:off x="1784413" y="4081377"/>
            <a:ext cx="0" cy="353672"/>
          </a:xfrm>
          <a:prstGeom prst="line">
            <a:avLst/>
          </a:prstGeom>
          <a:ln w="28575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ctor recto 77">
            <a:extLst>
              <a:ext uri="{FF2B5EF4-FFF2-40B4-BE49-F238E27FC236}">
                <a16:creationId xmlns:a16="http://schemas.microsoft.com/office/drawing/2014/main" id="{CAE5AB20-5067-2513-C63F-F87AC99DBDFF}"/>
              </a:ext>
            </a:extLst>
          </p:cNvPr>
          <p:cNvCxnSpPr/>
          <p:nvPr/>
        </p:nvCxnSpPr>
        <p:spPr>
          <a:xfrm>
            <a:off x="4193398" y="4091611"/>
            <a:ext cx="0" cy="353672"/>
          </a:xfrm>
          <a:prstGeom prst="line">
            <a:avLst/>
          </a:prstGeom>
          <a:ln w="28575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" name="Grupo 101">
            <a:extLst>
              <a:ext uri="{FF2B5EF4-FFF2-40B4-BE49-F238E27FC236}">
                <a16:creationId xmlns:a16="http://schemas.microsoft.com/office/drawing/2014/main" id="{3B935733-150E-3D30-ED49-EE7F53518C80}"/>
              </a:ext>
            </a:extLst>
          </p:cNvPr>
          <p:cNvGrpSpPr/>
          <p:nvPr/>
        </p:nvGrpSpPr>
        <p:grpSpPr>
          <a:xfrm>
            <a:off x="3211263" y="4445283"/>
            <a:ext cx="1910353" cy="950429"/>
            <a:chOff x="3211263" y="4445283"/>
            <a:chExt cx="1910353" cy="950429"/>
          </a:xfrm>
        </p:grpSpPr>
        <p:sp>
          <p:nvSpPr>
            <p:cNvPr id="79" name="object 11">
              <a:extLst>
                <a:ext uri="{FF2B5EF4-FFF2-40B4-BE49-F238E27FC236}">
                  <a16:creationId xmlns:a16="http://schemas.microsoft.com/office/drawing/2014/main" id="{EB72275E-339C-6F54-AB2B-17848B3B74B2}"/>
                </a:ext>
              </a:extLst>
            </p:cNvPr>
            <p:cNvSpPr/>
            <p:nvPr/>
          </p:nvSpPr>
          <p:spPr>
            <a:xfrm>
              <a:off x="3211263" y="4445283"/>
              <a:ext cx="1910353" cy="9504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2 Rectángulo">
              <a:extLst>
                <a:ext uri="{FF2B5EF4-FFF2-40B4-BE49-F238E27FC236}">
                  <a16:creationId xmlns:a16="http://schemas.microsoft.com/office/drawing/2014/main" id="{47A7E7EB-7914-5957-4EDB-9B12485560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2178" y="4658887"/>
              <a:ext cx="1563659" cy="523220"/>
            </a:xfrm>
            <a:prstGeom prst="rect">
              <a:avLst/>
            </a:prstGeom>
            <a:solidFill>
              <a:srgbClr val="0000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es-CO" altLang="es-CO" sz="1400" b="1" dirty="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Ficha Técnica del producto</a:t>
              </a:r>
              <a:endParaRPr lang="es-CO" altLang="es-CO" sz="1400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</p:grpSp>
      <p:sp>
        <p:nvSpPr>
          <p:cNvPr id="86" name="object 11">
            <a:extLst>
              <a:ext uri="{FF2B5EF4-FFF2-40B4-BE49-F238E27FC236}">
                <a16:creationId xmlns:a16="http://schemas.microsoft.com/office/drawing/2014/main" id="{8F082A40-7C01-F675-D855-9A579BC28FE2}"/>
              </a:ext>
            </a:extLst>
          </p:cNvPr>
          <p:cNvSpPr/>
          <p:nvPr/>
        </p:nvSpPr>
        <p:spPr>
          <a:xfrm>
            <a:off x="5644408" y="4455640"/>
            <a:ext cx="1047670" cy="8504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7" name="2 Rectángulo">
            <a:extLst>
              <a:ext uri="{FF2B5EF4-FFF2-40B4-BE49-F238E27FC236}">
                <a16:creationId xmlns:a16="http://schemas.microsoft.com/office/drawing/2014/main" id="{7B9BE712-2C0F-2E08-3E92-EB4ED223C2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3394" y="4528957"/>
            <a:ext cx="927236" cy="738664"/>
          </a:xfrm>
          <a:prstGeom prst="rect">
            <a:avLst/>
          </a:prstGeom>
          <a:solidFill>
            <a:srgbClr val="0000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s-CO" altLang="es-CO" sz="1400" b="1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Formato de solicitud</a:t>
            </a:r>
            <a:endParaRPr lang="es-CO" altLang="es-CO" sz="1400" dirty="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88" name="object 11">
            <a:extLst>
              <a:ext uri="{FF2B5EF4-FFF2-40B4-BE49-F238E27FC236}">
                <a16:creationId xmlns:a16="http://schemas.microsoft.com/office/drawing/2014/main" id="{57657A3A-69AA-4306-58AE-390DB8E63828}"/>
              </a:ext>
            </a:extLst>
          </p:cNvPr>
          <p:cNvSpPr/>
          <p:nvPr/>
        </p:nvSpPr>
        <p:spPr>
          <a:xfrm>
            <a:off x="6798537" y="4455641"/>
            <a:ext cx="1349782" cy="85039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9" name="2 Rectángulo">
            <a:extLst>
              <a:ext uri="{FF2B5EF4-FFF2-40B4-BE49-F238E27FC236}">
                <a16:creationId xmlns:a16="http://schemas.microsoft.com/office/drawing/2014/main" id="{7CA1C4CE-C703-874D-B404-2F4357F61F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7702" y="4530949"/>
            <a:ext cx="1231325" cy="738664"/>
          </a:xfrm>
          <a:prstGeom prst="rect">
            <a:avLst/>
          </a:prstGeom>
          <a:solidFill>
            <a:srgbClr val="0000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s-CO" altLang="es-CO" sz="1400" b="1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Ficha Técnica del producto</a:t>
            </a:r>
            <a:endParaRPr lang="es-CO" altLang="es-CO" sz="1400" dirty="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grpSp>
        <p:nvGrpSpPr>
          <p:cNvPr id="95" name="Grupo 94">
            <a:extLst>
              <a:ext uri="{FF2B5EF4-FFF2-40B4-BE49-F238E27FC236}">
                <a16:creationId xmlns:a16="http://schemas.microsoft.com/office/drawing/2014/main" id="{AEFCF7A3-26BF-18F4-632F-2D6673F2BF9F}"/>
              </a:ext>
            </a:extLst>
          </p:cNvPr>
          <p:cNvGrpSpPr/>
          <p:nvPr/>
        </p:nvGrpSpPr>
        <p:grpSpPr>
          <a:xfrm>
            <a:off x="8241291" y="4473113"/>
            <a:ext cx="1294429" cy="834237"/>
            <a:chOff x="8832401" y="1094137"/>
            <a:chExt cx="1294429" cy="834237"/>
          </a:xfrm>
        </p:grpSpPr>
        <p:sp>
          <p:nvSpPr>
            <p:cNvPr id="90" name="object 11">
              <a:extLst>
                <a:ext uri="{FF2B5EF4-FFF2-40B4-BE49-F238E27FC236}">
                  <a16:creationId xmlns:a16="http://schemas.microsoft.com/office/drawing/2014/main" id="{24DD353F-0F76-DEA6-9B2A-4D8D45FA74FB}"/>
                </a:ext>
              </a:extLst>
            </p:cNvPr>
            <p:cNvSpPr/>
            <p:nvPr/>
          </p:nvSpPr>
          <p:spPr>
            <a:xfrm>
              <a:off x="8832401" y="1094137"/>
              <a:ext cx="1294429" cy="83423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2 Rectángulo">
              <a:extLst>
                <a:ext uri="{FF2B5EF4-FFF2-40B4-BE49-F238E27FC236}">
                  <a16:creationId xmlns:a16="http://schemas.microsoft.com/office/drawing/2014/main" id="{0A5631B6-58C0-63CE-5D26-EA5145BA6D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84154" y="1139259"/>
              <a:ext cx="1165367" cy="738664"/>
            </a:xfrm>
            <a:prstGeom prst="rect">
              <a:avLst/>
            </a:prstGeom>
            <a:solidFill>
              <a:srgbClr val="0000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es-CO" altLang="es-CO" sz="1400" b="1" dirty="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Certificado de venta libre</a:t>
              </a:r>
              <a:endParaRPr lang="es-CO" altLang="es-CO" sz="1400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</p:grpSp>
      <p:grpSp>
        <p:nvGrpSpPr>
          <p:cNvPr id="94" name="Grupo 93">
            <a:extLst>
              <a:ext uri="{FF2B5EF4-FFF2-40B4-BE49-F238E27FC236}">
                <a16:creationId xmlns:a16="http://schemas.microsoft.com/office/drawing/2014/main" id="{8C62E358-C006-C3B4-2C08-FFDFB441AFAB}"/>
              </a:ext>
            </a:extLst>
          </p:cNvPr>
          <p:cNvGrpSpPr/>
          <p:nvPr/>
        </p:nvGrpSpPr>
        <p:grpSpPr>
          <a:xfrm>
            <a:off x="9599900" y="4481170"/>
            <a:ext cx="1436876" cy="834237"/>
            <a:chOff x="10075077" y="2625608"/>
            <a:chExt cx="1436876" cy="834237"/>
          </a:xfrm>
        </p:grpSpPr>
        <p:sp>
          <p:nvSpPr>
            <p:cNvPr id="92" name="object 11">
              <a:extLst>
                <a:ext uri="{FF2B5EF4-FFF2-40B4-BE49-F238E27FC236}">
                  <a16:creationId xmlns:a16="http://schemas.microsoft.com/office/drawing/2014/main" id="{994C4A4B-C3C3-C41B-711D-41EE449169E3}"/>
                </a:ext>
              </a:extLst>
            </p:cNvPr>
            <p:cNvSpPr/>
            <p:nvPr/>
          </p:nvSpPr>
          <p:spPr>
            <a:xfrm>
              <a:off x="10075077" y="2625608"/>
              <a:ext cx="1436876" cy="83423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2 Rectángulo">
              <a:extLst>
                <a:ext uri="{FF2B5EF4-FFF2-40B4-BE49-F238E27FC236}">
                  <a16:creationId xmlns:a16="http://schemas.microsoft.com/office/drawing/2014/main" id="{3DA18D05-2890-DF5C-A23D-F3E9507557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6830" y="2670730"/>
              <a:ext cx="1294429" cy="692497"/>
            </a:xfrm>
            <a:prstGeom prst="rect">
              <a:avLst/>
            </a:prstGeom>
            <a:solidFill>
              <a:srgbClr val="0000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es-CO" altLang="es-CO" sz="1300" b="1" dirty="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Autorización del fabricante al importador</a:t>
              </a:r>
              <a:endParaRPr lang="es-CO" altLang="es-CO" sz="1300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</p:grpSp>
      <p:cxnSp>
        <p:nvCxnSpPr>
          <p:cNvPr id="103" name="Conector recto 102">
            <a:extLst>
              <a:ext uri="{FF2B5EF4-FFF2-40B4-BE49-F238E27FC236}">
                <a16:creationId xmlns:a16="http://schemas.microsoft.com/office/drawing/2014/main" id="{AD410680-92EE-2D0D-C40B-398B7F241CD2}"/>
              </a:ext>
            </a:extLst>
          </p:cNvPr>
          <p:cNvCxnSpPr>
            <a:cxnSpLocks/>
          </p:cNvCxnSpPr>
          <p:nvPr/>
        </p:nvCxnSpPr>
        <p:spPr>
          <a:xfrm>
            <a:off x="6194580" y="4098980"/>
            <a:ext cx="4067583" cy="11279"/>
          </a:xfrm>
          <a:prstGeom prst="line">
            <a:avLst/>
          </a:prstGeom>
          <a:ln w="28575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ector recto 103">
            <a:extLst>
              <a:ext uri="{FF2B5EF4-FFF2-40B4-BE49-F238E27FC236}">
                <a16:creationId xmlns:a16="http://schemas.microsoft.com/office/drawing/2014/main" id="{C5566126-50F5-EA5C-35D5-5A0165561B83}"/>
              </a:ext>
            </a:extLst>
          </p:cNvPr>
          <p:cNvCxnSpPr/>
          <p:nvPr/>
        </p:nvCxnSpPr>
        <p:spPr>
          <a:xfrm>
            <a:off x="6194580" y="4098988"/>
            <a:ext cx="0" cy="353672"/>
          </a:xfrm>
          <a:prstGeom prst="line">
            <a:avLst/>
          </a:prstGeom>
          <a:ln w="28575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ector recto 104">
            <a:extLst>
              <a:ext uri="{FF2B5EF4-FFF2-40B4-BE49-F238E27FC236}">
                <a16:creationId xmlns:a16="http://schemas.microsoft.com/office/drawing/2014/main" id="{9BD8AD7C-166B-9614-2877-45A228D160A1}"/>
              </a:ext>
            </a:extLst>
          </p:cNvPr>
          <p:cNvCxnSpPr/>
          <p:nvPr/>
        </p:nvCxnSpPr>
        <p:spPr>
          <a:xfrm>
            <a:off x="10253285" y="4120173"/>
            <a:ext cx="0" cy="353672"/>
          </a:xfrm>
          <a:prstGeom prst="line">
            <a:avLst/>
          </a:prstGeom>
          <a:ln w="28575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78088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C9BB0DB-8F0D-4012-9AF5-FAA68D512B34}"/>
              </a:ext>
            </a:extLst>
          </p:cNvPr>
          <p:cNvSpPr txBox="1"/>
          <p:nvPr/>
        </p:nvSpPr>
        <p:spPr>
          <a:xfrm>
            <a:off x="1624519" y="2344366"/>
            <a:ext cx="17120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5000" b="1" dirty="0">
                <a:solidFill>
                  <a:srgbClr val="0191B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6</a:t>
            </a:r>
            <a:endParaRPr lang="es-CO" sz="15000" b="1" dirty="0">
              <a:solidFill>
                <a:srgbClr val="0191B4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6887C9C-1805-4BDA-BBC9-C5C76E93E3AC}"/>
              </a:ext>
            </a:extLst>
          </p:cNvPr>
          <p:cNvSpPr txBox="1"/>
          <p:nvPr/>
        </p:nvSpPr>
        <p:spPr>
          <a:xfrm>
            <a:off x="3845457" y="2982724"/>
            <a:ext cx="879777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Especificaciones para la construcción de fichas técnicas</a:t>
            </a:r>
            <a:endParaRPr lang="es-CO" sz="3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9A36518-DC36-44D4-ADEB-6542C4299401}"/>
              </a:ext>
            </a:extLst>
          </p:cNvPr>
          <p:cNvSpPr/>
          <p:nvPr/>
        </p:nvSpPr>
        <p:spPr>
          <a:xfrm>
            <a:off x="4036979" y="4029164"/>
            <a:ext cx="535021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667477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852690EE-1200-8ACB-B606-8B6CB2FC00E3}"/>
              </a:ext>
            </a:extLst>
          </p:cNvPr>
          <p:cNvGrpSpPr/>
          <p:nvPr/>
        </p:nvGrpSpPr>
        <p:grpSpPr>
          <a:xfrm>
            <a:off x="484203" y="5742881"/>
            <a:ext cx="11528579" cy="862429"/>
            <a:chOff x="484203" y="5742881"/>
            <a:chExt cx="11528579" cy="862429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154E0858-3836-F2C0-1409-3FC41107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203" y="5742881"/>
              <a:ext cx="1885950" cy="78105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365E172C-7E7B-144B-C586-320684F27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26832" y="5824260"/>
              <a:ext cx="1885950" cy="781050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7A4651D6-DF0B-2675-FB65-7CF3084E1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120" y="6224876"/>
            <a:ext cx="531922" cy="420589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398EE8CF-6E31-BD45-4B62-CFD8F342CCDE}"/>
              </a:ext>
            </a:extLst>
          </p:cNvPr>
          <p:cNvSpPr/>
          <p:nvPr/>
        </p:nvSpPr>
        <p:spPr>
          <a:xfrm>
            <a:off x="16755" y="212685"/>
            <a:ext cx="324926" cy="461664"/>
          </a:xfrm>
          <a:prstGeom prst="rect">
            <a:avLst/>
          </a:prstGeom>
          <a:solidFill>
            <a:srgbClr val="009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A47B517-AA2E-90C5-8E25-2E9D90749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18" y="6265032"/>
            <a:ext cx="821647" cy="34027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00619F1-FCEE-23E5-044E-F9822B830D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98" t="16143" r="15671" b="26410"/>
          <a:stretch/>
        </p:blipFill>
        <p:spPr>
          <a:xfrm>
            <a:off x="534390" y="5181228"/>
            <a:ext cx="2861953" cy="92813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CC3CBD6-6191-FADC-CCE0-EA22C29CA14D}"/>
              </a:ext>
            </a:extLst>
          </p:cNvPr>
          <p:cNvSpPr txBox="1"/>
          <p:nvPr/>
        </p:nvSpPr>
        <p:spPr>
          <a:xfrm>
            <a:off x="279015" y="187664"/>
            <a:ext cx="116436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s-CO"/>
            </a:defPPr>
            <a:lvl1pPr algn="just">
              <a:spcBef>
                <a:spcPct val="20000"/>
              </a:spcBef>
              <a:buFont typeface="Arial" panose="020B0604020202020204" pitchFamily="34" charset="0"/>
              <a:buNone/>
              <a:defRPr sz="2400" b="1">
                <a:solidFill>
                  <a:srgbClr val="0191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altLang="es-CO" dirty="0"/>
              <a:t>Nombre del producto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26413579-152B-6D7F-FA9C-25071473E8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3470637"/>
              </p:ext>
            </p:extLst>
          </p:nvPr>
        </p:nvGraphicFramePr>
        <p:xfrm>
          <a:off x="-846058" y="69069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437BF853-ED6E-3E58-FC5D-12AB0A9032B5}"/>
              </a:ext>
            </a:extLst>
          </p:cNvPr>
          <p:cNvSpPr txBox="1"/>
          <p:nvPr/>
        </p:nvSpPr>
        <p:spPr>
          <a:xfrm>
            <a:off x="6029672" y="1783461"/>
            <a:ext cx="5349431" cy="3539430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1400" b="1" i="0" dirty="0">
                <a:solidFill>
                  <a:srgbClr val="244700"/>
                </a:solidFill>
                <a:effectLst/>
                <a:latin typeface="arial" panose="020B0604020202020204" pitchFamily="34" charset="0"/>
              </a:rPr>
              <a:t>Resolución 3929 de 2013.  Artículo 3.</a:t>
            </a:r>
          </a:p>
          <a:p>
            <a:pPr algn="just"/>
            <a:endParaRPr lang="es-MX" sz="1400" b="1" i="0" dirty="0">
              <a:solidFill>
                <a:srgbClr val="244700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es-MX" sz="1400" b="1" i="0" dirty="0">
                <a:solidFill>
                  <a:srgbClr val="244700"/>
                </a:solidFill>
                <a:effectLst/>
                <a:latin typeface="arial" panose="020B0604020202020204" pitchFamily="34" charset="0"/>
              </a:rPr>
              <a:t>Pulpa: </a:t>
            </a:r>
            <a:r>
              <a:rPr lang="es-MX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Producto obtenido por la maceración, trituración o desmenuzado y el tamizado o no de la parte comestible de las frutas frescas, sanas, maduras y limpias.</a:t>
            </a:r>
          </a:p>
          <a:p>
            <a:pPr algn="just"/>
            <a:endParaRPr lang="es-MX" sz="1400" b="1" i="0" dirty="0">
              <a:solidFill>
                <a:srgbClr val="244700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es-MX" sz="1400" b="1" i="0" dirty="0">
                <a:solidFill>
                  <a:srgbClr val="244700"/>
                </a:solidFill>
                <a:effectLst/>
                <a:latin typeface="arial" panose="020B0604020202020204" pitchFamily="34" charset="0"/>
              </a:rPr>
              <a:t>Pulpa azucarada: </a:t>
            </a:r>
            <a:r>
              <a:rPr lang="es-MX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Producto elaborado con pulpa o concentrados de jugo o pulpa de frutas con un contenido mínimo de 60% de fruta y adicionado de azúcar.</a:t>
            </a:r>
          </a:p>
          <a:p>
            <a:pPr algn="just"/>
            <a:endParaRPr lang="es-MX" sz="1400" b="1" i="0" dirty="0">
              <a:solidFill>
                <a:srgbClr val="244700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es-MX" sz="1400" b="1" i="0" dirty="0">
                <a:solidFill>
                  <a:srgbClr val="244700"/>
                </a:solidFill>
                <a:effectLst/>
                <a:latin typeface="arial" panose="020B0604020202020204" pitchFamily="34" charset="0"/>
              </a:rPr>
              <a:t>Pulpa clarificada, concentrada de fruta</a:t>
            </a:r>
            <a:r>
              <a:rPr lang="es-MX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Producto obtenido mediante la eliminación física de agua de la pulpa de fruta en una cantidad suficiente para elevar el nivel de grados Brix en un 50% más que el valor de grados Brix de la pulpa en su estado natural y al cual se le han eliminado los sólidos insolubles por medio físicos.</a:t>
            </a:r>
            <a:endParaRPr lang="es-CO" sz="1400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F453811-E7B5-45DA-67BD-7F2DB8F5F18F}"/>
              </a:ext>
            </a:extLst>
          </p:cNvPr>
          <p:cNvSpPr/>
          <p:nvPr/>
        </p:nvSpPr>
        <p:spPr>
          <a:xfrm>
            <a:off x="6662019" y="5435104"/>
            <a:ext cx="3416320" cy="307777"/>
          </a:xfrm>
          <a:prstGeom prst="rect">
            <a:avLst/>
          </a:prstGeom>
          <a:ln>
            <a:solidFill>
              <a:srgbClr val="003300"/>
            </a:solidFill>
          </a:ln>
        </p:spPr>
        <p:txBody>
          <a:bodyPr wrap="none">
            <a:spAutoFit/>
          </a:bodyPr>
          <a:lstStyle/>
          <a:p>
            <a:r>
              <a:rPr lang="es-E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Numeral 5.1. Resolución 5109 de 2005</a:t>
            </a:r>
          </a:p>
        </p:txBody>
      </p:sp>
    </p:spTree>
    <p:extLst>
      <p:ext uri="{BB962C8B-B14F-4D97-AF65-F5344CB8AC3E}">
        <p14:creationId xmlns:p14="http://schemas.microsoft.com/office/powerpoint/2010/main" val="6047601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852690EE-1200-8ACB-B606-8B6CB2FC00E3}"/>
              </a:ext>
            </a:extLst>
          </p:cNvPr>
          <p:cNvGrpSpPr/>
          <p:nvPr/>
        </p:nvGrpSpPr>
        <p:grpSpPr>
          <a:xfrm>
            <a:off x="484203" y="5742881"/>
            <a:ext cx="11528579" cy="862429"/>
            <a:chOff x="484203" y="5742881"/>
            <a:chExt cx="11528579" cy="862429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154E0858-3836-F2C0-1409-3FC41107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203" y="5742881"/>
              <a:ext cx="1885950" cy="78105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365E172C-7E7B-144B-C586-320684F27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26832" y="5824260"/>
              <a:ext cx="1885950" cy="781050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7A4651D6-DF0B-2675-FB65-7CF3084E1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120" y="6224876"/>
            <a:ext cx="531922" cy="420589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398EE8CF-6E31-BD45-4B62-CFD8F342CCDE}"/>
              </a:ext>
            </a:extLst>
          </p:cNvPr>
          <p:cNvSpPr/>
          <p:nvPr/>
        </p:nvSpPr>
        <p:spPr>
          <a:xfrm>
            <a:off x="16755" y="212685"/>
            <a:ext cx="324926" cy="461664"/>
          </a:xfrm>
          <a:prstGeom prst="rect">
            <a:avLst/>
          </a:prstGeom>
          <a:solidFill>
            <a:srgbClr val="009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A47B517-AA2E-90C5-8E25-2E9D90749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18" y="6265032"/>
            <a:ext cx="821647" cy="34027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00619F1-FCEE-23E5-044E-F9822B830D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98" t="16143" r="15671" b="26410"/>
          <a:stretch/>
        </p:blipFill>
        <p:spPr>
          <a:xfrm>
            <a:off x="534390" y="5181228"/>
            <a:ext cx="2861953" cy="92813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CC3CBD6-6191-FADC-CCE0-EA22C29CA14D}"/>
              </a:ext>
            </a:extLst>
          </p:cNvPr>
          <p:cNvSpPr txBox="1"/>
          <p:nvPr/>
        </p:nvSpPr>
        <p:spPr>
          <a:xfrm>
            <a:off x="279015" y="187664"/>
            <a:ext cx="116436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s-CO"/>
            </a:defPPr>
            <a:lvl1pPr algn="just">
              <a:spcBef>
                <a:spcPct val="20000"/>
              </a:spcBef>
              <a:buFont typeface="Arial" panose="020B0604020202020204" pitchFamily="34" charset="0"/>
              <a:buNone/>
              <a:defRPr sz="2400" b="1">
                <a:solidFill>
                  <a:srgbClr val="0191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altLang="es-CO" dirty="0"/>
              <a:t>Composición del producto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C56B10F0-116C-9598-2E24-CD7CC77BB1B0}"/>
              </a:ext>
            </a:extLst>
          </p:cNvPr>
          <p:cNvGrpSpPr/>
          <p:nvPr/>
        </p:nvGrpSpPr>
        <p:grpSpPr>
          <a:xfrm>
            <a:off x="1000865" y="2152119"/>
            <a:ext cx="2205081" cy="2488731"/>
            <a:chOff x="2780179" y="1520800"/>
            <a:chExt cx="2989968" cy="3532965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A9C7AAD0-1C9A-9747-FAA3-B17CB6DCD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80179" y="1520800"/>
              <a:ext cx="2989968" cy="3532965"/>
            </a:xfrm>
            <a:prstGeom prst="rect">
              <a:avLst/>
            </a:prstGeom>
          </p:spPr>
        </p:pic>
        <p:pic>
          <p:nvPicPr>
            <p:cNvPr id="15" name="Picture 4" descr="Jugos y néctares, ¿cuáles son sus diferencias? - The Food Tech">
              <a:extLst>
                <a:ext uri="{FF2B5EF4-FFF2-40B4-BE49-F238E27FC236}">
                  <a16:creationId xmlns:a16="http://schemas.microsoft.com/office/drawing/2014/main" id="{72052791-EEC9-6905-5A18-98D8694221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0179" y="1612829"/>
              <a:ext cx="2989968" cy="3024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01061EAD-1B0F-7E8C-323D-7B15B09592FC}"/>
              </a:ext>
            </a:extLst>
          </p:cNvPr>
          <p:cNvGrpSpPr/>
          <p:nvPr/>
        </p:nvGrpSpPr>
        <p:grpSpPr>
          <a:xfrm>
            <a:off x="3396343" y="1189707"/>
            <a:ext cx="2205081" cy="2145556"/>
            <a:chOff x="1356108" y="1842161"/>
            <a:chExt cx="1734343" cy="1734343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4B42BD14-54E4-CF06-421F-2C7724CB15F6}"/>
                </a:ext>
              </a:extLst>
            </p:cNvPr>
            <p:cNvSpPr/>
            <p:nvPr/>
          </p:nvSpPr>
          <p:spPr>
            <a:xfrm>
              <a:off x="1356108" y="1842161"/>
              <a:ext cx="1734343" cy="1734343"/>
            </a:xfrm>
            <a:prstGeom prst="ellipse">
              <a:avLst/>
            </a:prstGeom>
            <a:solidFill>
              <a:srgbClr val="004A84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O"/>
            </a:p>
          </p:txBody>
        </p:sp>
        <p:sp>
          <p:nvSpPr>
            <p:cNvPr id="18" name="Elipse 4">
              <a:extLst>
                <a:ext uri="{FF2B5EF4-FFF2-40B4-BE49-F238E27FC236}">
                  <a16:creationId xmlns:a16="http://schemas.microsoft.com/office/drawing/2014/main" id="{0DA0C703-3AAD-CC89-2350-47C518DB18EB}"/>
                </a:ext>
              </a:extLst>
            </p:cNvPr>
            <p:cNvSpPr txBox="1"/>
            <p:nvPr/>
          </p:nvSpPr>
          <p:spPr>
            <a:xfrm>
              <a:off x="1610097" y="2096150"/>
              <a:ext cx="1226365" cy="122636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lvl="0" indent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000" b="1" kern="1200" dirty="0">
                  <a:solidFill>
                    <a:srgbClr val="FFC000"/>
                  </a:solidFill>
                  <a:latin typeface="Arial"/>
                  <a:cs typeface="Arial"/>
                </a:rPr>
                <a:t>Lista de ingredientes</a:t>
              </a:r>
              <a:endParaRPr lang="es-ES" sz="2000" b="1" kern="12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629D68AC-F63C-7D17-7E3E-1811F183AC8E}"/>
              </a:ext>
            </a:extLst>
          </p:cNvPr>
          <p:cNvGrpSpPr/>
          <p:nvPr/>
        </p:nvGrpSpPr>
        <p:grpSpPr>
          <a:xfrm>
            <a:off x="3499763" y="3800048"/>
            <a:ext cx="2205081" cy="2145556"/>
            <a:chOff x="1356108" y="1842161"/>
            <a:chExt cx="1734343" cy="1734343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41766D1E-8D83-40DC-34DD-CB70E4BED0C0}"/>
                </a:ext>
              </a:extLst>
            </p:cNvPr>
            <p:cNvSpPr/>
            <p:nvPr/>
          </p:nvSpPr>
          <p:spPr>
            <a:xfrm>
              <a:off x="1356108" y="1842161"/>
              <a:ext cx="1734343" cy="1734343"/>
            </a:xfrm>
            <a:prstGeom prst="ellipse">
              <a:avLst/>
            </a:prstGeom>
            <a:solidFill>
              <a:srgbClr val="004A84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O"/>
            </a:p>
          </p:txBody>
        </p:sp>
        <p:sp>
          <p:nvSpPr>
            <p:cNvPr id="21" name="Elipse 4">
              <a:extLst>
                <a:ext uri="{FF2B5EF4-FFF2-40B4-BE49-F238E27FC236}">
                  <a16:creationId xmlns:a16="http://schemas.microsoft.com/office/drawing/2014/main" id="{D651A285-165F-3CBD-1293-58FFB4255B40}"/>
                </a:ext>
              </a:extLst>
            </p:cNvPr>
            <p:cNvSpPr txBox="1"/>
            <p:nvPr/>
          </p:nvSpPr>
          <p:spPr>
            <a:xfrm>
              <a:off x="1610097" y="2096150"/>
              <a:ext cx="1226365" cy="122636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lvl="0" indent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000" b="1" kern="1200" dirty="0">
                  <a:solidFill>
                    <a:srgbClr val="FFC000"/>
                  </a:solidFill>
                  <a:latin typeface="Arial"/>
                  <a:cs typeface="Arial"/>
                </a:rPr>
                <a:t>Aditivos</a:t>
              </a:r>
              <a:endParaRPr lang="es-ES" sz="2000" b="1" kern="1200" dirty="0">
                <a:solidFill>
                  <a:srgbClr val="FFC000"/>
                </a:solidFill>
              </a:endParaRPr>
            </a:p>
          </p:txBody>
        </p:sp>
      </p:grpSp>
      <p:sp>
        <p:nvSpPr>
          <p:cNvPr id="22" name="Rectángulo 21">
            <a:extLst>
              <a:ext uri="{FF2B5EF4-FFF2-40B4-BE49-F238E27FC236}">
                <a16:creationId xmlns:a16="http://schemas.microsoft.com/office/drawing/2014/main" id="{3028994A-6EBC-D047-FFAB-0B6BA88406CE}"/>
              </a:ext>
            </a:extLst>
          </p:cNvPr>
          <p:cNvSpPr/>
          <p:nvPr/>
        </p:nvSpPr>
        <p:spPr>
          <a:xfrm>
            <a:off x="5791821" y="1957376"/>
            <a:ext cx="2768707" cy="307777"/>
          </a:xfrm>
          <a:prstGeom prst="rect">
            <a:avLst/>
          </a:prstGeom>
          <a:ln>
            <a:solidFill>
              <a:srgbClr val="003300"/>
            </a:solidFill>
          </a:ln>
        </p:spPr>
        <p:txBody>
          <a:bodyPr wrap="none">
            <a:spAutoFit/>
          </a:bodyPr>
          <a:lstStyle/>
          <a:p>
            <a:r>
              <a:rPr lang="es-E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Indicarla en orden decreciente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DBD0FDF7-3D37-1521-E105-68C00DCA3A86}"/>
              </a:ext>
            </a:extLst>
          </p:cNvPr>
          <p:cNvSpPr/>
          <p:nvPr/>
        </p:nvSpPr>
        <p:spPr>
          <a:xfrm>
            <a:off x="5843369" y="4395772"/>
            <a:ext cx="4721057" cy="954107"/>
          </a:xfrm>
          <a:prstGeom prst="rect">
            <a:avLst/>
          </a:prstGeom>
          <a:ln>
            <a:solidFill>
              <a:srgbClr val="0033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Indicar el nombre específico y función tecnológica.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ES" sz="14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Declarar DMU </a:t>
            </a:r>
            <a:r>
              <a:rPr lang="es-ES" sz="800" b="1" dirty="0">
                <a:solidFill>
                  <a:srgbClr val="000000"/>
                </a:solidFill>
                <a:latin typeface="arial" panose="020B0604020202020204" pitchFamily="34" charset="0"/>
              </a:rPr>
              <a:t>[Dosis Máxima de Uso]</a:t>
            </a:r>
          </a:p>
        </p:txBody>
      </p:sp>
    </p:spTree>
    <p:extLst>
      <p:ext uri="{BB962C8B-B14F-4D97-AF65-F5344CB8AC3E}">
        <p14:creationId xmlns:p14="http://schemas.microsoft.com/office/powerpoint/2010/main" val="25709736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852690EE-1200-8ACB-B606-8B6CB2FC00E3}"/>
              </a:ext>
            </a:extLst>
          </p:cNvPr>
          <p:cNvGrpSpPr/>
          <p:nvPr/>
        </p:nvGrpSpPr>
        <p:grpSpPr>
          <a:xfrm>
            <a:off x="484203" y="5742881"/>
            <a:ext cx="11528579" cy="862429"/>
            <a:chOff x="484203" y="5742881"/>
            <a:chExt cx="11528579" cy="862429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154E0858-3836-F2C0-1409-3FC41107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203" y="5742881"/>
              <a:ext cx="1885950" cy="78105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365E172C-7E7B-144B-C586-320684F27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26832" y="5824260"/>
              <a:ext cx="1885950" cy="781050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7A4651D6-DF0B-2675-FB65-7CF3084E1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120" y="6224876"/>
            <a:ext cx="531922" cy="420589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398EE8CF-6E31-BD45-4B62-CFD8F342CCDE}"/>
              </a:ext>
            </a:extLst>
          </p:cNvPr>
          <p:cNvSpPr/>
          <p:nvPr/>
        </p:nvSpPr>
        <p:spPr>
          <a:xfrm>
            <a:off x="16755" y="212685"/>
            <a:ext cx="324926" cy="461664"/>
          </a:xfrm>
          <a:prstGeom prst="rect">
            <a:avLst/>
          </a:prstGeom>
          <a:solidFill>
            <a:srgbClr val="009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A47B517-AA2E-90C5-8E25-2E9D90749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18" y="6265032"/>
            <a:ext cx="821647" cy="34027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00619F1-FCEE-23E5-044E-F9822B830D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98" t="16143" r="15671" b="26410"/>
          <a:stretch/>
        </p:blipFill>
        <p:spPr>
          <a:xfrm>
            <a:off x="605411" y="4133322"/>
            <a:ext cx="2861953" cy="92813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CC3CBD6-6191-FADC-CCE0-EA22C29CA14D}"/>
              </a:ext>
            </a:extLst>
          </p:cNvPr>
          <p:cNvSpPr txBox="1"/>
          <p:nvPr/>
        </p:nvSpPr>
        <p:spPr>
          <a:xfrm>
            <a:off x="279015" y="187664"/>
            <a:ext cx="116436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s-CO"/>
            </a:defPPr>
            <a:lvl1pPr algn="just">
              <a:spcBef>
                <a:spcPct val="20000"/>
              </a:spcBef>
              <a:buFont typeface="Arial" panose="020B0604020202020204" pitchFamily="34" charset="0"/>
              <a:buNone/>
              <a:defRPr sz="2400" b="1">
                <a:solidFill>
                  <a:srgbClr val="0191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altLang="es-CO" dirty="0"/>
              <a:t>Aditivos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D6D93CBD-8679-B434-DCC6-370303090ADC}"/>
              </a:ext>
            </a:extLst>
          </p:cNvPr>
          <p:cNvSpPr txBox="1"/>
          <p:nvPr/>
        </p:nvSpPr>
        <p:spPr>
          <a:xfrm>
            <a:off x="1685591" y="1494887"/>
            <a:ext cx="7665090" cy="186076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just">
              <a:lnSpc>
                <a:spcPct val="100099"/>
              </a:lnSpc>
              <a:spcBef>
                <a:spcPts val="110"/>
              </a:spcBef>
            </a:pPr>
            <a:r>
              <a:rPr lang="es-CO" sz="2400" spc="-320" dirty="0">
                <a:solidFill>
                  <a:prstClr val="black"/>
                </a:solidFill>
                <a:latin typeface="Arial"/>
                <a:cs typeface="Arial"/>
              </a:rPr>
              <a:t>Se </a:t>
            </a:r>
            <a:r>
              <a:rPr lang="es-CO" sz="2400" spc="-60" dirty="0">
                <a:solidFill>
                  <a:prstClr val="black"/>
                </a:solidFill>
                <a:latin typeface="Arial"/>
                <a:cs typeface="Arial"/>
              </a:rPr>
              <a:t>entiende </a:t>
            </a:r>
            <a:r>
              <a:rPr lang="es-CO" sz="2400" spc="-105" dirty="0">
                <a:solidFill>
                  <a:prstClr val="black"/>
                </a:solidFill>
                <a:latin typeface="Arial"/>
                <a:cs typeface="Arial"/>
              </a:rPr>
              <a:t>como </a:t>
            </a:r>
            <a:r>
              <a:rPr lang="es-CO" sz="2400" b="1" spc="-145" dirty="0">
                <a:solidFill>
                  <a:prstClr val="black"/>
                </a:solidFill>
                <a:latin typeface="Arial"/>
                <a:cs typeface="Arial"/>
              </a:rPr>
              <a:t>Aditivo </a:t>
            </a:r>
            <a:r>
              <a:rPr lang="es-CO" sz="2400" b="1" spc="-120" dirty="0">
                <a:solidFill>
                  <a:prstClr val="black"/>
                </a:solidFill>
                <a:latin typeface="Arial"/>
                <a:cs typeface="Arial"/>
              </a:rPr>
              <a:t>alimentario </a:t>
            </a:r>
            <a:r>
              <a:rPr lang="es-CO" sz="2400" spc="-75" dirty="0">
                <a:solidFill>
                  <a:prstClr val="black"/>
                </a:solidFill>
                <a:latin typeface="Arial"/>
                <a:cs typeface="Arial"/>
              </a:rPr>
              <a:t>cualquier </a:t>
            </a:r>
            <a:r>
              <a:rPr lang="es-CO" sz="2400" spc="-130" dirty="0">
                <a:solidFill>
                  <a:prstClr val="black"/>
                </a:solidFill>
                <a:latin typeface="Arial"/>
                <a:cs typeface="Arial"/>
              </a:rPr>
              <a:t>sustancia </a:t>
            </a:r>
            <a:r>
              <a:rPr lang="es-CO" sz="2400" spc="-85" dirty="0">
                <a:solidFill>
                  <a:prstClr val="black"/>
                </a:solidFill>
                <a:latin typeface="Arial"/>
                <a:cs typeface="Arial"/>
              </a:rPr>
              <a:t>que no </a:t>
            </a:r>
            <a:r>
              <a:rPr lang="es-CO" sz="2400" spc="-210" dirty="0">
                <a:solidFill>
                  <a:prstClr val="black"/>
                </a:solidFill>
                <a:latin typeface="Arial"/>
                <a:cs typeface="Arial"/>
              </a:rPr>
              <a:t>se </a:t>
            </a:r>
            <a:r>
              <a:rPr lang="es-CO" sz="2400" spc="-135" dirty="0">
                <a:solidFill>
                  <a:prstClr val="black"/>
                </a:solidFill>
                <a:latin typeface="Arial"/>
                <a:cs typeface="Arial"/>
              </a:rPr>
              <a:t>consume </a:t>
            </a:r>
            <a:r>
              <a:rPr lang="es-CO" sz="2400" spc="-70" dirty="0">
                <a:solidFill>
                  <a:prstClr val="black"/>
                </a:solidFill>
                <a:latin typeface="Arial"/>
                <a:cs typeface="Arial"/>
              </a:rPr>
              <a:t>normalmente </a:t>
            </a:r>
            <a:r>
              <a:rPr lang="es-CO" sz="2400" spc="-114" dirty="0">
                <a:solidFill>
                  <a:prstClr val="black"/>
                </a:solidFill>
                <a:latin typeface="Arial"/>
                <a:cs typeface="Arial"/>
              </a:rPr>
              <a:t>como </a:t>
            </a:r>
            <a:r>
              <a:rPr lang="es-CO" sz="2400" spc="-60" dirty="0">
                <a:solidFill>
                  <a:prstClr val="black"/>
                </a:solidFill>
                <a:latin typeface="Arial"/>
                <a:cs typeface="Arial"/>
              </a:rPr>
              <a:t>alimento, </a:t>
            </a:r>
            <a:r>
              <a:rPr lang="es-CO" sz="2400" spc="-20" dirty="0">
                <a:solidFill>
                  <a:prstClr val="black"/>
                </a:solidFill>
                <a:latin typeface="Arial"/>
                <a:cs typeface="Arial"/>
              </a:rPr>
              <a:t>ni </a:t>
            </a:r>
            <a:r>
              <a:rPr lang="es-CO" sz="2400" spc="-195" dirty="0">
                <a:solidFill>
                  <a:prstClr val="black"/>
                </a:solidFill>
                <a:latin typeface="Arial"/>
                <a:cs typeface="Arial"/>
              </a:rPr>
              <a:t>se </a:t>
            </a:r>
            <a:r>
              <a:rPr lang="es-CO" sz="2400" spc="-175" dirty="0">
                <a:solidFill>
                  <a:prstClr val="black"/>
                </a:solidFill>
                <a:latin typeface="Arial"/>
                <a:cs typeface="Arial"/>
              </a:rPr>
              <a:t>usa </a:t>
            </a:r>
            <a:r>
              <a:rPr lang="es-CO" sz="2400" spc="-114" dirty="0">
                <a:solidFill>
                  <a:prstClr val="black"/>
                </a:solidFill>
                <a:latin typeface="Arial"/>
                <a:cs typeface="Arial"/>
              </a:rPr>
              <a:t>como </a:t>
            </a:r>
            <a:r>
              <a:rPr lang="es-CO" sz="2400" spc="-65" dirty="0">
                <a:solidFill>
                  <a:prstClr val="black"/>
                </a:solidFill>
                <a:latin typeface="Arial"/>
                <a:cs typeface="Arial"/>
              </a:rPr>
              <a:t>ingrediente </a:t>
            </a:r>
            <a:r>
              <a:rPr lang="es-CO" sz="2400" spc="-135" dirty="0">
                <a:solidFill>
                  <a:prstClr val="black"/>
                </a:solidFill>
                <a:latin typeface="Arial"/>
                <a:cs typeface="Arial"/>
              </a:rPr>
              <a:t>básico </a:t>
            </a:r>
            <a:r>
              <a:rPr lang="es-CO" sz="2400" spc="-120" dirty="0">
                <a:solidFill>
                  <a:prstClr val="black"/>
                </a:solidFill>
                <a:latin typeface="Arial"/>
                <a:cs typeface="Arial"/>
              </a:rPr>
              <a:t>en </a:t>
            </a:r>
            <a:r>
              <a:rPr lang="es-CO" sz="2400" spc="-75" dirty="0">
                <a:solidFill>
                  <a:prstClr val="black"/>
                </a:solidFill>
                <a:latin typeface="Arial"/>
                <a:cs typeface="Arial"/>
              </a:rPr>
              <a:t>alimentos, </a:t>
            </a:r>
            <a:r>
              <a:rPr lang="es-CO" sz="2400" spc="-110" dirty="0">
                <a:solidFill>
                  <a:prstClr val="black"/>
                </a:solidFill>
                <a:latin typeface="Arial"/>
                <a:cs typeface="Arial"/>
              </a:rPr>
              <a:t>tenga </a:t>
            </a:r>
            <a:r>
              <a:rPr lang="es-CO" sz="2400" spc="-65" dirty="0">
                <a:solidFill>
                  <a:prstClr val="black"/>
                </a:solidFill>
                <a:latin typeface="Arial"/>
                <a:cs typeface="Arial"/>
              </a:rPr>
              <a:t>o </a:t>
            </a:r>
            <a:r>
              <a:rPr lang="es-CO" sz="2400" spc="-95" dirty="0">
                <a:solidFill>
                  <a:prstClr val="black"/>
                </a:solidFill>
                <a:latin typeface="Arial"/>
                <a:cs typeface="Arial"/>
              </a:rPr>
              <a:t>no </a:t>
            </a:r>
            <a:r>
              <a:rPr lang="es-CO" sz="2400" spc="-70" dirty="0">
                <a:solidFill>
                  <a:prstClr val="black"/>
                </a:solidFill>
                <a:latin typeface="Arial"/>
                <a:cs typeface="Arial"/>
              </a:rPr>
              <a:t>valor </a:t>
            </a:r>
            <a:r>
              <a:rPr lang="es-CO" sz="2400" spc="-15" dirty="0">
                <a:solidFill>
                  <a:prstClr val="black"/>
                </a:solidFill>
                <a:latin typeface="Arial"/>
                <a:cs typeface="Arial"/>
              </a:rPr>
              <a:t>nutritivo </a:t>
            </a:r>
            <a:r>
              <a:rPr lang="es-CO" sz="2400" spc="-110" dirty="0">
                <a:solidFill>
                  <a:prstClr val="black"/>
                </a:solidFill>
                <a:latin typeface="Arial"/>
                <a:cs typeface="Arial"/>
              </a:rPr>
              <a:t>y </a:t>
            </a:r>
            <a:r>
              <a:rPr lang="es-CO" sz="2400" spc="-150" dirty="0">
                <a:solidFill>
                  <a:prstClr val="black"/>
                </a:solidFill>
                <a:latin typeface="Arial"/>
                <a:cs typeface="Arial"/>
              </a:rPr>
              <a:t>cuya </a:t>
            </a:r>
            <a:r>
              <a:rPr lang="es-CO" sz="2400" spc="-80" dirty="0">
                <a:solidFill>
                  <a:prstClr val="black"/>
                </a:solidFill>
                <a:latin typeface="Arial"/>
                <a:cs typeface="Arial"/>
              </a:rPr>
              <a:t>adición </a:t>
            </a:r>
            <a:r>
              <a:rPr lang="es-CO" sz="2400" spc="-65" dirty="0">
                <a:solidFill>
                  <a:prstClr val="black"/>
                </a:solidFill>
                <a:latin typeface="Arial"/>
                <a:cs typeface="Arial"/>
              </a:rPr>
              <a:t>intencional </a:t>
            </a:r>
            <a:r>
              <a:rPr lang="es-CO" sz="2400" spc="-95" dirty="0">
                <a:solidFill>
                  <a:prstClr val="black"/>
                </a:solidFill>
                <a:latin typeface="Arial"/>
                <a:cs typeface="Arial"/>
              </a:rPr>
              <a:t>al </a:t>
            </a:r>
            <a:r>
              <a:rPr lang="es-CO" sz="2400" spc="-55" dirty="0">
                <a:solidFill>
                  <a:prstClr val="black"/>
                </a:solidFill>
                <a:latin typeface="Arial"/>
                <a:cs typeface="Arial"/>
              </a:rPr>
              <a:t>alimento </a:t>
            </a:r>
            <a:r>
              <a:rPr lang="es-CO" sz="2400" spc="-215" dirty="0">
                <a:solidFill>
                  <a:prstClr val="black"/>
                </a:solidFill>
                <a:latin typeface="Arial"/>
                <a:cs typeface="Arial"/>
              </a:rPr>
              <a:t>es </a:t>
            </a:r>
            <a:r>
              <a:rPr lang="es-CO" sz="2400" spc="-125" dirty="0">
                <a:solidFill>
                  <a:prstClr val="black"/>
                </a:solidFill>
                <a:latin typeface="Arial"/>
                <a:cs typeface="Arial"/>
              </a:rPr>
              <a:t>con </a:t>
            </a:r>
            <a:r>
              <a:rPr lang="es-CO" sz="2400" spc="-70" dirty="0">
                <a:solidFill>
                  <a:prstClr val="black"/>
                </a:solidFill>
                <a:latin typeface="Arial"/>
                <a:cs typeface="Arial"/>
              </a:rPr>
              <a:t>fines</a:t>
            </a:r>
            <a:r>
              <a:rPr lang="es-CO" sz="2400" spc="-18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s-CO" sz="2400" spc="-90" dirty="0">
                <a:solidFill>
                  <a:prstClr val="black"/>
                </a:solidFill>
                <a:latin typeface="Arial"/>
                <a:cs typeface="Arial"/>
              </a:rPr>
              <a:t>tecnológicos,</a:t>
            </a:r>
            <a:r>
              <a:rPr lang="es-CO" sz="2400" spc="-2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s-CO" sz="2400" spc="-70" dirty="0">
                <a:solidFill>
                  <a:prstClr val="black"/>
                </a:solidFill>
                <a:latin typeface="Arial"/>
                <a:cs typeface="Arial"/>
              </a:rPr>
              <a:t>incluidos</a:t>
            </a:r>
            <a:r>
              <a:rPr lang="es-CO" sz="2400" spc="-2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s-CO" sz="2400" spc="-100" dirty="0">
                <a:solidFill>
                  <a:prstClr val="black"/>
                </a:solidFill>
                <a:latin typeface="Arial"/>
                <a:cs typeface="Arial"/>
              </a:rPr>
              <a:t>los</a:t>
            </a:r>
            <a:r>
              <a:rPr lang="es-CO" sz="2400" spc="-1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s-CO" sz="2400" spc="-85" dirty="0">
                <a:solidFill>
                  <a:prstClr val="black"/>
                </a:solidFill>
                <a:latin typeface="Arial"/>
                <a:cs typeface="Arial"/>
              </a:rPr>
              <a:t>organolépticos.</a:t>
            </a:r>
            <a:endParaRPr lang="es-CO"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0E21BE4B-DB25-5D61-A0F7-7B10AA153D46}"/>
              </a:ext>
            </a:extLst>
          </p:cNvPr>
          <p:cNvSpPr/>
          <p:nvPr/>
        </p:nvSpPr>
        <p:spPr>
          <a:xfrm>
            <a:off x="1390824" y="3462396"/>
            <a:ext cx="1599057" cy="15990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BAD326BB-C350-CF1C-8529-A4625CA0D369}"/>
              </a:ext>
            </a:extLst>
          </p:cNvPr>
          <p:cNvSpPr txBox="1"/>
          <p:nvPr/>
        </p:nvSpPr>
        <p:spPr>
          <a:xfrm>
            <a:off x="1685591" y="3982410"/>
            <a:ext cx="1010285" cy="4813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05" algn="ctr">
              <a:lnSpc>
                <a:spcPts val="1795"/>
              </a:lnSpc>
              <a:spcBef>
                <a:spcPts val="95"/>
              </a:spcBef>
            </a:pPr>
            <a:r>
              <a:rPr lang="es-CO" sz="1600" b="1" spc="-15">
                <a:solidFill>
                  <a:srgbClr val="FFFFFF"/>
                </a:solidFill>
                <a:latin typeface="Arial"/>
                <a:cs typeface="Arial"/>
              </a:rPr>
              <a:t>Nombre</a:t>
            </a:r>
            <a:endParaRPr lang="es-CO" sz="1600">
              <a:solidFill>
                <a:prstClr val="black"/>
              </a:solidFill>
              <a:latin typeface="Arial"/>
              <a:cs typeface="Arial"/>
            </a:endParaRPr>
          </a:p>
          <a:p>
            <a:pPr algn="ctr">
              <a:lnSpc>
                <a:spcPts val="1795"/>
              </a:lnSpc>
            </a:pPr>
            <a:r>
              <a:rPr lang="es-CO" sz="1600" b="1" spc="-5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lang="es-CO" sz="1600" b="1" spc="-25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lang="es-CO" sz="1600" b="1" spc="-5">
                <a:solidFill>
                  <a:srgbClr val="FFFFFF"/>
                </a:solidFill>
                <a:latin typeface="Arial"/>
                <a:cs typeface="Arial"/>
              </a:rPr>
              <a:t>ec</a:t>
            </a:r>
            <a:r>
              <a:rPr lang="es-CO" sz="1600" b="1" spc="-2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lang="es-CO" sz="1600" b="1" spc="-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lang="es-CO" sz="1600" b="1" spc="-2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lang="es-CO" sz="1600" b="1" spc="-5">
                <a:solidFill>
                  <a:srgbClr val="FFFFFF"/>
                </a:solidFill>
                <a:latin typeface="Arial"/>
                <a:cs typeface="Arial"/>
              </a:rPr>
              <a:t>co</a:t>
            </a:r>
            <a:endParaRPr lang="es-CO"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2C53509F-C941-921C-9DA5-D5CCC832C3E3}"/>
              </a:ext>
            </a:extLst>
          </p:cNvPr>
          <p:cNvSpPr/>
          <p:nvPr/>
        </p:nvSpPr>
        <p:spPr>
          <a:xfrm>
            <a:off x="3125010" y="3890361"/>
            <a:ext cx="747737" cy="74322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D8D3AAC6-9696-4B49-6EF2-F64891A96CB8}"/>
              </a:ext>
            </a:extLst>
          </p:cNvPr>
          <p:cNvSpPr/>
          <p:nvPr/>
        </p:nvSpPr>
        <p:spPr>
          <a:xfrm>
            <a:off x="4007914" y="3462396"/>
            <a:ext cx="1603628" cy="159905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6F0B47F1-DE87-8131-28AD-D2BAACE9E45F}"/>
              </a:ext>
            </a:extLst>
          </p:cNvPr>
          <p:cNvSpPr txBox="1"/>
          <p:nvPr/>
        </p:nvSpPr>
        <p:spPr>
          <a:xfrm>
            <a:off x="4354623" y="3982410"/>
            <a:ext cx="915669" cy="4813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1795"/>
              </a:lnSpc>
              <a:spcBef>
                <a:spcPts val="95"/>
              </a:spcBef>
            </a:pPr>
            <a:r>
              <a:rPr lang="es-CO" sz="1600" b="1" spc="-10">
                <a:solidFill>
                  <a:srgbClr val="FFFFFF"/>
                </a:solidFill>
                <a:latin typeface="Arial"/>
                <a:cs typeface="Arial"/>
              </a:rPr>
              <a:t>Clase</a:t>
            </a:r>
            <a:endParaRPr lang="es-CO" sz="1600">
              <a:solidFill>
                <a:prstClr val="black"/>
              </a:solidFill>
              <a:latin typeface="Arial"/>
              <a:cs typeface="Arial"/>
            </a:endParaRPr>
          </a:p>
          <a:p>
            <a:pPr algn="ctr">
              <a:lnSpc>
                <a:spcPts val="1795"/>
              </a:lnSpc>
            </a:pPr>
            <a:r>
              <a:rPr lang="es-CO" sz="1600" b="1" spc="-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lang="es-CO" sz="1600" b="1" spc="-25">
                <a:solidFill>
                  <a:srgbClr val="FFFFFF"/>
                </a:solidFill>
                <a:latin typeface="Arial"/>
                <a:cs typeface="Arial"/>
              </a:rPr>
              <a:t>un</a:t>
            </a:r>
            <a:r>
              <a:rPr lang="es-CO" sz="1600" b="1" spc="-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lang="es-CO" sz="1600" b="1" spc="-25">
                <a:solidFill>
                  <a:srgbClr val="FFFFFF"/>
                </a:solidFill>
                <a:latin typeface="Arial"/>
                <a:cs typeface="Arial"/>
              </a:rPr>
              <a:t>ion</a:t>
            </a:r>
            <a:r>
              <a:rPr lang="es-CO" sz="1600" b="1" spc="-5">
                <a:solidFill>
                  <a:srgbClr val="FFFFFF"/>
                </a:solidFill>
                <a:latin typeface="Arial"/>
                <a:cs typeface="Arial"/>
              </a:rPr>
              <a:t>al</a:t>
            </a:r>
            <a:endParaRPr lang="es-CO"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3">
            <a:extLst>
              <a:ext uri="{FF2B5EF4-FFF2-40B4-BE49-F238E27FC236}">
                <a16:creationId xmlns:a16="http://schemas.microsoft.com/office/drawing/2014/main" id="{D42839AD-F6D2-C052-4A3B-A3EA0903DBF3}"/>
              </a:ext>
            </a:extLst>
          </p:cNvPr>
          <p:cNvSpPr/>
          <p:nvPr/>
        </p:nvSpPr>
        <p:spPr>
          <a:xfrm>
            <a:off x="5746671" y="3890361"/>
            <a:ext cx="743229" cy="74322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A9349A11-675D-DF96-27CA-B5466173FC5D}"/>
              </a:ext>
            </a:extLst>
          </p:cNvPr>
          <p:cNvSpPr/>
          <p:nvPr/>
        </p:nvSpPr>
        <p:spPr>
          <a:xfrm>
            <a:off x="6625003" y="3462396"/>
            <a:ext cx="1603629" cy="159905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01AA21F6-A949-6A2C-4454-02E4A5B6DC7D}"/>
              </a:ext>
            </a:extLst>
          </p:cNvPr>
          <p:cNvSpPr/>
          <p:nvPr/>
        </p:nvSpPr>
        <p:spPr>
          <a:xfrm>
            <a:off x="7070899" y="4038938"/>
            <a:ext cx="734225" cy="45495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8" name="object 17">
            <a:extLst>
              <a:ext uri="{FF2B5EF4-FFF2-40B4-BE49-F238E27FC236}">
                <a16:creationId xmlns:a16="http://schemas.microsoft.com/office/drawing/2014/main" id="{BC177E4E-75C8-6A7C-EFD5-7C3D3B1724AF}"/>
              </a:ext>
            </a:extLst>
          </p:cNvPr>
          <p:cNvSpPr/>
          <p:nvPr/>
        </p:nvSpPr>
        <p:spPr>
          <a:xfrm>
            <a:off x="8363632" y="3953366"/>
            <a:ext cx="747737" cy="61710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9" name="object 18">
            <a:extLst>
              <a:ext uri="{FF2B5EF4-FFF2-40B4-BE49-F238E27FC236}">
                <a16:creationId xmlns:a16="http://schemas.microsoft.com/office/drawing/2014/main" id="{E7807FE5-B8F6-6CC0-DEB7-5AF30E6EC3BB}"/>
              </a:ext>
            </a:extLst>
          </p:cNvPr>
          <p:cNvSpPr/>
          <p:nvPr/>
        </p:nvSpPr>
        <p:spPr>
          <a:xfrm>
            <a:off x="9246536" y="3462396"/>
            <a:ext cx="1599056" cy="159905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A3355AD7-B592-EADC-6D87-98DDB2DB0AF1}"/>
              </a:ext>
            </a:extLst>
          </p:cNvPr>
          <p:cNvSpPr txBox="1"/>
          <p:nvPr/>
        </p:nvSpPr>
        <p:spPr>
          <a:xfrm>
            <a:off x="9629949" y="4088113"/>
            <a:ext cx="84074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s-CO" sz="1600" b="1" spc="-6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lang="es-CO" sz="1600" b="1" spc="-25">
                <a:solidFill>
                  <a:srgbClr val="FFFFFF"/>
                </a:solidFill>
                <a:latin typeface="Arial"/>
                <a:cs typeface="Arial"/>
              </a:rPr>
              <a:t>DI</a:t>
            </a:r>
            <a:r>
              <a:rPr lang="es-CO" sz="1600" b="1" spc="4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lang="es-CO" sz="1600" b="1" spc="-2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lang="es-CO" sz="1600" b="1" spc="-5">
                <a:solidFill>
                  <a:srgbClr val="FFFFFF"/>
                </a:solidFill>
                <a:latin typeface="Arial"/>
                <a:cs typeface="Arial"/>
              </a:rPr>
              <a:t>VO</a:t>
            </a:r>
            <a:endParaRPr lang="es-CO"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2" name="object 16">
            <a:extLst>
              <a:ext uri="{FF2B5EF4-FFF2-40B4-BE49-F238E27FC236}">
                <a16:creationId xmlns:a16="http://schemas.microsoft.com/office/drawing/2014/main" id="{7F3B9007-12DC-18F9-36D5-C1E3F368C9D4}"/>
              </a:ext>
            </a:extLst>
          </p:cNvPr>
          <p:cNvSpPr txBox="1"/>
          <p:nvPr/>
        </p:nvSpPr>
        <p:spPr>
          <a:xfrm>
            <a:off x="7232495" y="4088113"/>
            <a:ext cx="48069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s-CO" sz="1600" b="1" spc="-25">
                <a:solidFill>
                  <a:srgbClr val="FFFFFF"/>
                </a:solidFill>
                <a:latin typeface="Arial"/>
                <a:cs typeface="Arial"/>
              </a:rPr>
              <a:t>DMU</a:t>
            </a:r>
            <a:endParaRPr lang="es-CO" sz="160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4AA4D4A3-A3A3-F0A9-5431-E5998B2D180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29949" y="1732178"/>
            <a:ext cx="1439858" cy="1075625"/>
          </a:xfrm>
          <a:prstGeom prst="rect">
            <a:avLst/>
          </a:prstGeom>
          <a:ln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val="899174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852690EE-1200-8ACB-B606-8B6CB2FC00E3}"/>
              </a:ext>
            </a:extLst>
          </p:cNvPr>
          <p:cNvGrpSpPr/>
          <p:nvPr/>
        </p:nvGrpSpPr>
        <p:grpSpPr>
          <a:xfrm>
            <a:off x="484203" y="5742881"/>
            <a:ext cx="11528579" cy="862429"/>
            <a:chOff x="484203" y="5742881"/>
            <a:chExt cx="11528579" cy="862429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154E0858-3836-F2C0-1409-3FC41107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203" y="5742881"/>
              <a:ext cx="1885950" cy="78105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365E172C-7E7B-144B-C586-320684F27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26832" y="5824260"/>
              <a:ext cx="1885950" cy="781050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7A4651D6-DF0B-2675-FB65-7CF3084E1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120" y="6224876"/>
            <a:ext cx="531922" cy="420589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398EE8CF-6E31-BD45-4B62-CFD8F342CCDE}"/>
              </a:ext>
            </a:extLst>
          </p:cNvPr>
          <p:cNvSpPr/>
          <p:nvPr/>
        </p:nvSpPr>
        <p:spPr>
          <a:xfrm>
            <a:off x="16755" y="212685"/>
            <a:ext cx="324926" cy="461664"/>
          </a:xfrm>
          <a:prstGeom prst="rect">
            <a:avLst/>
          </a:prstGeom>
          <a:solidFill>
            <a:srgbClr val="009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A47B517-AA2E-90C5-8E25-2E9D90749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18" y="6265032"/>
            <a:ext cx="821647" cy="34027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761CFED-1D15-45B2-BC90-D7B4204AAA26}"/>
              </a:ext>
            </a:extLst>
          </p:cNvPr>
          <p:cNvSpPr txBox="1"/>
          <p:nvPr/>
        </p:nvSpPr>
        <p:spPr>
          <a:xfrm>
            <a:off x="341681" y="212685"/>
            <a:ext cx="101296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s-CO"/>
            </a:defPPr>
            <a:lvl1pPr algn="just">
              <a:spcBef>
                <a:spcPct val="20000"/>
              </a:spcBef>
              <a:buFont typeface="Arial" panose="020B0604020202020204" pitchFamily="34" charset="0"/>
              <a:buNone/>
              <a:defRPr sz="2400" b="1">
                <a:solidFill>
                  <a:srgbClr val="0191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altLang="es-CO" dirty="0"/>
              <a:t>Aditivos Permitidos en Frutas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00619F1-FCEE-23E5-044E-F9822B830D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98" t="16143" r="15671" b="26410"/>
          <a:stretch/>
        </p:blipFill>
        <p:spPr>
          <a:xfrm>
            <a:off x="534390" y="5181228"/>
            <a:ext cx="2861953" cy="928131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B54C451-01FD-9391-2583-6C40CFA4565D}"/>
              </a:ext>
            </a:extLst>
          </p:cNvPr>
          <p:cNvSpPr/>
          <p:nvPr/>
        </p:nvSpPr>
        <p:spPr>
          <a:xfrm>
            <a:off x="1554336" y="5081260"/>
            <a:ext cx="3570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CO" altLang="es-CO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Art 7. Resolución 3929 de 2013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795A1496-4FEC-9B8F-0C6E-87BE1D8F3438}"/>
              </a:ext>
            </a:extLst>
          </p:cNvPr>
          <p:cNvSpPr txBox="1"/>
          <p:nvPr/>
        </p:nvSpPr>
        <p:spPr>
          <a:xfrm>
            <a:off x="1554336" y="1236003"/>
            <a:ext cx="802467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 permite utilización de aditivos alimentarios en las frutas procesadas, aprobadas por la Comisión del Codex Alimentarius FAO/OMS y establecidos en la norma general para los aditivos alimentarios, acorde con la clasificación establecida en la Res. 3929 / 2013.</a:t>
            </a:r>
            <a:endParaRPr lang="es-CO" sz="2400" dirty="0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080D4DD0-9F75-33C9-AB8B-E1AF698184C2}"/>
              </a:ext>
            </a:extLst>
          </p:cNvPr>
          <p:cNvSpPr/>
          <p:nvPr/>
        </p:nvSpPr>
        <p:spPr>
          <a:xfrm>
            <a:off x="1427179" y="1030080"/>
            <a:ext cx="8475072" cy="4527341"/>
          </a:xfrm>
          <a:prstGeom prst="rect">
            <a:avLst/>
          </a:prstGeom>
          <a:noFill/>
          <a:ln w="28575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9D02B9A-CE15-A9A7-80EB-A0EC1118F3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3973" y="3174995"/>
            <a:ext cx="2886075" cy="220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1031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852690EE-1200-8ACB-B606-8B6CB2FC00E3}"/>
              </a:ext>
            </a:extLst>
          </p:cNvPr>
          <p:cNvGrpSpPr/>
          <p:nvPr/>
        </p:nvGrpSpPr>
        <p:grpSpPr>
          <a:xfrm>
            <a:off x="484203" y="5742881"/>
            <a:ext cx="11528579" cy="862429"/>
            <a:chOff x="484203" y="5742881"/>
            <a:chExt cx="11528579" cy="862429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154E0858-3836-F2C0-1409-3FC41107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203" y="5742881"/>
              <a:ext cx="1885950" cy="78105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365E172C-7E7B-144B-C586-320684F27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26832" y="5824260"/>
              <a:ext cx="1885950" cy="781050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7A4651D6-DF0B-2675-FB65-7CF3084E1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120" y="6224876"/>
            <a:ext cx="531922" cy="420589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398EE8CF-6E31-BD45-4B62-CFD8F342CCDE}"/>
              </a:ext>
            </a:extLst>
          </p:cNvPr>
          <p:cNvSpPr/>
          <p:nvPr/>
        </p:nvSpPr>
        <p:spPr>
          <a:xfrm>
            <a:off x="16755" y="212685"/>
            <a:ext cx="324926" cy="461664"/>
          </a:xfrm>
          <a:prstGeom prst="rect">
            <a:avLst/>
          </a:prstGeom>
          <a:solidFill>
            <a:srgbClr val="009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A47B517-AA2E-90C5-8E25-2E9D90749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18" y="6265032"/>
            <a:ext cx="821647" cy="34027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CC3CBD6-6191-FADC-CCE0-EA22C29CA14D}"/>
              </a:ext>
            </a:extLst>
          </p:cNvPr>
          <p:cNvSpPr txBox="1"/>
          <p:nvPr/>
        </p:nvSpPr>
        <p:spPr>
          <a:xfrm>
            <a:off x="279015" y="187664"/>
            <a:ext cx="116436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s-CO"/>
            </a:defPPr>
            <a:lvl1pPr algn="just">
              <a:spcBef>
                <a:spcPct val="20000"/>
              </a:spcBef>
              <a:buFont typeface="Arial" panose="020B0604020202020204" pitchFamily="34" charset="0"/>
              <a:buNone/>
              <a:defRPr sz="2400" b="1">
                <a:solidFill>
                  <a:srgbClr val="0191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altLang="es-CO" dirty="0"/>
              <a:t>Proceso y presentación del producto</a:t>
            </a:r>
          </a:p>
        </p:txBody>
      </p:sp>
      <p:sp>
        <p:nvSpPr>
          <p:cNvPr id="21" name="object 6">
            <a:extLst>
              <a:ext uri="{FF2B5EF4-FFF2-40B4-BE49-F238E27FC236}">
                <a16:creationId xmlns:a16="http://schemas.microsoft.com/office/drawing/2014/main" id="{D3D99328-6F75-0952-26E9-260B9A59BE46}"/>
              </a:ext>
            </a:extLst>
          </p:cNvPr>
          <p:cNvSpPr/>
          <p:nvPr/>
        </p:nvSpPr>
        <p:spPr>
          <a:xfrm>
            <a:off x="3689096" y="3936872"/>
            <a:ext cx="2292985" cy="1982470"/>
          </a:xfrm>
          <a:custGeom>
            <a:avLst/>
            <a:gdLst/>
            <a:ahLst/>
            <a:cxnLst/>
            <a:rect l="l" t="t" r="r" b="b"/>
            <a:pathLst>
              <a:path w="2292985" h="1982470">
                <a:moveTo>
                  <a:pt x="0" y="990981"/>
                </a:moveTo>
                <a:lnTo>
                  <a:pt x="495553" y="0"/>
                </a:lnTo>
                <a:lnTo>
                  <a:pt x="1797303" y="0"/>
                </a:lnTo>
                <a:lnTo>
                  <a:pt x="2292730" y="990981"/>
                </a:lnTo>
                <a:lnTo>
                  <a:pt x="1797303" y="1981987"/>
                </a:lnTo>
                <a:lnTo>
                  <a:pt x="495553" y="1981987"/>
                </a:lnTo>
                <a:lnTo>
                  <a:pt x="0" y="990981"/>
                </a:lnTo>
                <a:close/>
              </a:path>
            </a:pathLst>
          </a:custGeom>
          <a:ln w="27026">
            <a:solidFill>
              <a:srgbClr val="4AACC5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6" name="object 15">
            <a:extLst>
              <a:ext uri="{FF2B5EF4-FFF2-40B4-BE49-F238E27FC236}">
                <a16:creationId xmlns:a16="http://schemas.microsoft.com/office/drawing/2014/main" id="{4CA44DE2-8015-FF89-6E1B-E93A1AC11223}"/>
              </a:ext>
            </a:extLst>
          </p:cNvPr>
          <p:cNvSpPr/>
          <p:nvPr/>
        </p:nvSpPr>
        <p:spPr>
          <a:xfrm>
            <a:off x="5644007" y="2851276"/>
            <a:ext cx="2297430" cy="1982470"/>
          </a:xfrm>
          <a:custGeom>
            <a:avLst/>
            <a:gdLst/>
            <a:ahLst/>
            <a:cxnLst/>
            <a:rect l="l" t="t" r="r" b="b"/>
            <a:pathLst>
              <a:path w="2297429" h="1982470">
                <a:moveTo>
                  <a:pt x="1801875" y="0"/>
                </a:moveTo>
                <a:lnTo>
                  <a:pt x="495553" y="0"/>
                </a:lnTo>
                <a:lnTo>
                  <a:pt x="0" y="990981"/>
                </a:lnTo>
                <a:lnTo>
                  <a:pt x="495553" y="1981962"/>
                </a:lnTo>
                <a:lnTo>
                  <a:pt x="1801875" y="1981962"/>
                </a:lnTo>
                <a:lnTo>
                  <a:pt x="2297302" y="990981"/>
                </a:lnTo>
                <a:lnTo>
                  <a:pt x="1801875" y="0"/>
                </a:lnTo>
                <a:close/>
              </a:path>
            </a:pathLst>
          </a:custGeom>
          <a:solidFill>
            <a:srgbClr val="5FE046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7" name="object 19">
            <a:extLst>
              <a:ext uri="{FF2B5EF4-FFF2-40B4-BE49-F238E27FC236}">
                <a16:creationId xmlns:a16="http://schemas.microsoft.com/office/drawing/2014/main" id="{A4C51540-EFF0-1C89-3A00-04B4CEC593F9}"/>
              </a:ext>
            </a:extLst>
          </p:cNvPr>
          <p:cNvSpPr/>
          <p:nvPr/>
        </p:nvSpPr>
        <p:spPr>
          <a:xfrm>
            <a:off x="7598918" y="3936872"/>
            <a:ext cx="2297303" cy="19819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8" name="object 25">
            <a:extLst>
              <a:ext uri="{FF2B5EF4-FFF2-40B4-BE49-F238E27FC236}">
                <a16:creationId xmlns:a16="http://schemas.microsoft.com/office/drawing/2014/main" id="{EFFA4A48-CB6B-9FC4-87B0-7B6B3B938C03}"/>
              </a:ext>
            </a:extLst>
          </p:cNvPr>
          <p:cNvSpPr/>
          <p:nvPr/>
        </p:nvSpPr>
        <p:spPr>
          <a:xfrm>
            <a:off x="3689096" y="1770252"/>
            <a:ext cx="2292985" cy="1978025"/>
          </a:xfrm>
          <a:custGeom>
            <a:avLst/>
            <a:gdLst/>
            <a:ahLst/>
            <a:cxnLst/>
            <a:rect l="l" t="t" r="r" b="b"/>
            <a:pathLst>
              <a:path w="2292985" h="1978025">
                <a:moveTo>
                  <a:pt x="1798446" y="0"/>
                </a:moveTo>
                <a:lnTo>
                  <a:pt x="494411" y="0"/>
                </a:lnTo>
                <a:lnTo>
                  <a:pt x="0" y="988695"/>
                </a:lnTo>
                <a:lnTo>
                  <a:pt x="494411" y="1977517"/>
                </a:lnTo>
                <a:lnTo>
                  <a:pt x="1798446" y="1977517"/>
                </a:lnTo>
                <a:lnTo>
                  <a:pt x="2292730" y="988695"/>
                </a:lnTo>
                <a:lnTo>
                  <a:pt x="1798446" y="0"/>
                </a:lnTo>
                <a:close/>
              </a:path>
            </a:pathLst>
          </a:custGeom>
          <a:solidFill>
            <a:srgbClr val="F79546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9" name="object 27">
            <a:extLst>
              <a:ext uri="{FF2B5EF4-FFF2-40B4-BE49-F238E27FC236}">
                <a16:creationId xmlns:a16="http://schemas.microsoft.com/office/drawing/2014/main" id="{F1A370D4-7B54-9248-C705-BDAC52A2645B}"/>
              </a:ext>
            </a:extLst>
          </p:cNvPr>
          <p:cNvSpPr txBox="1"/>
          <p:nvPr/>
        </p:nvSpPr>
        <p:spPr>
          <a:xfrm>
            <a:off x="4032630" y="2289390"/>
            <a:ext cx="3543300" cy="309562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62230" marR="1993900" indent="3810" algn="ctr">
              <a:lnSpc>
                <a:spcPct val="86400"/>
              </a:lnSpc>
              <a:spcBef>
                <a:spcPts val="325"/>
              </a:spcBef>
            </a:pPr>
            <a:r>
              <a:rPr sz="1300" spc="10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1300" spc="5" dirty="0">
                <a:solidFill>
                  <a:srgbClr val="FFFFFF"/>
                </a:solidFill>
                <a:latin typeface="Arial"/>
                <a:cs typeface="Arial"/>
              </a:rPr>
              <a:t>productos  </a:t>
            </a:r>
            <a:r>
              <a:rPr sz="1300" spc="-10" dirty="0">
                <a:solidFill>
                  <a:srgbClr val="FFFFFF"/>
                </a:solidFill>
                <a:latin typeface="Arial"/>
                <a:cs typeface="Arial"/>
              </a:rPr>
              <a:t>envasados </a:t>
            </a:r>
            <a:r>
              <a:rPr sz="1300" spc="-5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1300" spc="10" dirty="0">
                <a:solidFill>
                  <a:srgbClr val="FFFFFF"/>
                </a:solidFill>
                <a:latin typeface="Arial"/>
                <a:cs typeface="Arial"/>
              </a:rPr>
              <a:t>un  </a:t>
            </a:r>
            <a:r>
              <a:rPr sz="1300" spc="-5" dirty="0">
                <a:solidFill>
                  <a:srgbClr val="FFFFFF"/>
                </a:solidFill>
                <a:latin typeface="Arial"/>
                <a:cs typeface="Arial"/>
              </a:rPr>
              <a:t>medio </a:t>
            </a:r>
            <a:r>
              <a:rPr sz="1300" spc="-10" dirty="0">
                <a:solidFill>
                  <a:srgbClr val="FFFFFF"/>
                </a:solidFill>
                <a:latin typeface="Arial"/>
                <a:cs typeface="Arial"/>
              </a:rPr>
              <a:t>líquido, </a:t>
            </a:r>
            <a:r>
              <a:rPr sz="1300" spc="-5" dirty="0">
                <a:solidFill>
                  <a:srgbClr val="FFFFFF"/>
                </a:solidFill>
                <a:latin typeface="Arial"/>
                <a:cs typeface="Arial"/>
              </a:rPr>
              <a:t>se  </a:t>
            </a:r>
            <a:r>
              <a:rPr sz="1300" spc="5" dirty="0">
                <a:solidFill>
                  <a:srgbClr val="FFFFFF"/>
                </a:solidFill>
                <a:latin typeface="Arial"/>
                <a:cs typeface="Arial"/>
              </a:rPr>
              <a:t>debe </a:t>
            </a:r>
            <a:r>
              <a:rPr sz="1300" spc="-10" dirty="0">
                <a:solidFill>
                  <a:srgbClr val="FFFFFF"/>
                </a:solidFill>
                <a:latin typeface="Arial"/>
                <a:cs typeface="Arial"/>
              </a:rPr>
              <a:t>indicar el</a:t>
            </a:r>
            <a:r>
              <a:rPr sz="13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Arial"/>
                <a:cs typeface="Arial"/>
              </a:rPr>
              <a:t>peso  escurrido.</a:t>
            </a:r>
            <a:endParaRPr sz="13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96439">
              <a:lnSpc>
                <a:spcPts val="1145"/>
              </a:lnSpc>
            </a:pPr>
            <a:r>
              <a:rPr sz="1300" b="1" spc="-5" dirty="0">
                <a:solidFill>
                  <a:srgbClr val="FFFFFF"/>
                </a:solidFill>
                <a:latin typeface="Arial"/>
                <a:cs typeface="Arial"/>
              </a:rPr>
              <a:t>PRESENTACIONES</a:t>
            </a:r>
            <a:endParaRPr sz="13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79930" algn="ctr">
              <a:lnSpc>
                <a:spcPts val="1455"/>
              </a:lnSpc>
            </a:pPr>
            <a:r>
              <a:rPr sz="1300" b="1" spc="5" dirty="0">
                <a:solidFill>
                  <a:srgbClr val="FFFFFF"/>
                </a:solidFill>
                <a:latin typeface="Arial"/>
                <a:cs typeface="Arial"/>
              </a:rPr>
              <a:t>COMERCIALES</a:t>
            </a:r>
            <a:endParaRPr sz="13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028189" indent="-58419">
              <a:lnSpc>
                <a:spcPts val="1115"/>
              </a:lnSpc>
              <a:spcBef>
                <a:spcPts val="370"/>
              </a:spcBef>
              <a:buFontTx/>
              <a:buChar char="•"/>
              <a:tabLst>
                <a:tab pos="2065020" algn="l"/>
              </a:tabLst>
            </a:pP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Sistema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Internacional</a:t>
            </a:r>
            <a:r>
              <a:rPr sz="10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endParaRPr sz="1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028189">
              <a:lnSpc>
                <a:spcPts val="1115"/>
              </a:lnSpc>
            </a:pP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medidas</a:t>
            </a:r>
            <a:endParaRPr sz="1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028189" marR="374650" indent="-58419">
              <a:lnSpc>
                <a:spcPts val="1030"/>
              </a:lnSpc>
              <a:spcBef>
                <a:spcPts val="185"/>
              </a:spcBef>
              <a:buFontTx/>
              <a:buChar char="•"/>
              <a:tabLst>
                <a:tab pos="2065020" algn="l"/>
              </a:tabLst>
            </a:pP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Peso 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neto 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y/o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Peso  escurrido</a:t>
            </a:r>
            <a:endParaRPr sz="1000" dirty="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50"/>
              </a:spcBef>
            </a:pPr>
            <a:endParaRPr sz="85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83515" marR="2110740" indent="-635" algn="ctr">
              <a:lnSpc>
                <a:spcPts val="1350"/>
              </a:lnSpc>
              <a:spcBef>
                <a:spcPts val="5"/>
              </a:spcBef>
            </a:pPr>
            <a:r>
              <a:rPr sz="1300" b="1" spc="15" dirty="0">
                <a:solidFill>
                  <a:srgbClr val="FFFFFF"/>
                </a:solidFill>
                <a:latin typeface="Arial"/>
                <a:cs typeface="Arial"/>
              </a:rPr>
              <a:t>PROCESO </a:t>
            </a:r>
            <a:r>
              <a:rPr sz="1300" b="1" spc="10" dirty="0">
                <a:solidFill>
                  <a:srgbClr val="FFFFFF"/>
                </a:solidFill>
                <a:latin typeface="Arial"/>
                <a:cs typeface="Arial"/>
              </a:rPr>
              <a:t>DE  </a:t>
            </a:r>
            <a:r>
              <a:rPr sz="1300" b="1" spc="15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1300" b="1" spc="10" dirty="0">
                <a:solidFill>
                  <a:srgbClr val="FFFFFF"/>
                </a:solidFill>
                <a:latin typeface="Arial"/>
                <a:cs typeface="Arial"/>
              </a:rPr>
              <a:t>ABOR</a:t>
            </a:r>
            <a:r>
              <a:rPr sz="1300" b="1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300" b="1" spc="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300" b="1" spc="-5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300" b="1" spc="10" dirty="0">
                <a:solidFill>
                  <a:srgbClr val="FFFFFF"/>
                </a:solidFill>
                <a:latin typeface="Arial"/>
                <a:cs typeface="Arial"/>
              </a:rPr>
              <a:t>Ó</a:t>
            </a:r>
            <a:r>
              <a:rPr sz="1300" b="1" spc="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13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71120" indent="-58419">
              <a:spcBef>
                <a:spcPts val="360"/>
              </a:spcBef>
              <a:buFontTx/>
              <a:buChar char="•"/>
              <a:tabLst>
                <a:tab pos="71755" algn="l"/>
              </a:tabLst>
            </a:pP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Tipo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0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tratamiento</a:t>
            </a:r>
            <a:endParaRPr sz="1000" dirty="0">
              <a:solidFill>
                <a:prstClr val="black"/>
              </a:solidFill>
              <a:latin typeface="Arial"/>
              <a:cs typeface="Arial"/>
            </a:endParaRPr>
          </a:p>
          <a:p>
            <a:endParaRPr sz="12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71120" marR="1939289" algn="just">
              <a:lnSpc>
                <a:spcPct val="85800"/>
              </a:lnSpc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Se 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indicará </a:t>
            </a:r>
            <a:r>
              <a:rPr sz="1000" spc="-20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forma  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descriptiva o </a:t>
            </a:r>
            <a:r>
              <a:rPr sz="1000" spc="-20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diagrama 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flujo.</a:t>
            </a:r>
            <a:endParaRPr sz="1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0" name="object 29">
            <a:extLst>
              <a:ext uri="{FF2B5EF4-FFF2-40B4-BE49-F238E27FC236}">
                <a16:creationId xmlns:a16="http://schemas.microsoft.com/office/drawing/2014/main" id="{84750CA5-6832-BFC8-2B81-B66B80F360DC}"/>
              </a:ext>
            </a:extLst>
          </p:cNvPr>
          <p:cNvSpPr/>
          <p:nvPr/>
        </p:nvSpPr>
        <p:spPr>
          <a:xfrm>
            <a:off x="5243195" y="1810765"/>
            <a:ext cx="270510" cy="234315"/>
          </a:xfrm>
          <a:custGeom>
            <a:avLst/>
            <a:gdLst/>
            <a:ahLst/>
            <a:cxnLst/>
            <a:rect l="l" t="t" r="r" b="b"/>
            <a:pathLst>
              <a:path w="270510" h="234314">
                <a:moveTo>
                  <a:pt x="0" y="117221"/>
                </a:moveTo>
                <a:lnTo>
                  <a:pt x="58546" y="0"/>
                </a:lnTo>
                <a:lnTo>
                  <a:pt x="211708" y="0"/>
                </a:lnTo>
                <a:lnTo>
                  <a:pt x="270255" y="117221"/>
                </a:lnTo>
                <a:lnTo>
                  <a:pt x="211708" y="234315"/>
                </a:lnTo>
                <a:lnTo>
                  <a:pt x="58546" y="234315"/>
                </a:lnTo>
                <a:lnTo>
                  <a:pt x="0" y="117221"/>
                </a:lnTo>
                <a:close/>
              </a:path>
            </a:pathLst>
          </a:custGeom>
          <a:ln w="27026">
            <a:solidFill>
              <a:srgbClr val="EDEE46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1" name="object 30">
            <a:extLst>
              <a:ext uri="{FF2B5EF4-FFF2-40B4-BE49-F238E27FC236}">
                <a16:creationId xmlns:a16="http://schemas.microsoft.com/office/drawing/2014/main" id="{177BC4F8-27A5-46AB-8BF1-D62029FCEA95}"/>
              </a:ext>
            </a:extLst>
          </p:cNvPr>
          <p:cNvSpPr/>
          <p:nvPr/>
        </p:nvSpPr>
        <p:spPr>
          <a:xfrm>
            <a:off x="5644007" y="689228"/>
            <a:ext cx="2297302" cy="19773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2" name="object 5">
            <a:extLst>
              <a:ext uri="{FF2B5EF4-FFF2-40B4-BE49-F238E27FC236}">
                <a16:creationId xmlns:a16="http://schemas.microsoft.com/office/drawing/2014/main" id="{2D9FBFEE-1B18-FBBF-A317-106E6EDB41DD}"/>
              </a:ext>
            </a:extLst>
          </p:cNvPr>
          <p:cNvSpPr/>
          <p:nvPr/>
        </p:nvSpPr>
        <p:spPr>
          <a:xfrm>
            <a:off x="3689096" y="3936872"/>
            <a:ext cx="2292985" cy="1982470"/>
          </a:xfrm>
          <a:custGeom>
            <a:avLst/>
            <a:gdLst/>
            <a:ahLst/>
            <a:cxnLst/>
            <a:rect l="l" t="t" r="r" b="b"/>
            <a:pathLst>
              <a:path w="2292985" h="1982470">
                <a:moveTo>
                  <a:pt x="1797303" y="0"/>
                </a:moveTo>
                <a:lnTo>
                  <a:pt x="495553" y="0"/>
                </a:lnTo>
                <a:lnTo>
                  <a:pt x="0" y="990981"/>
                </a:lnTo>
                <a:lnTo>
                  <a:pt x="495553" y="1981987"/>
                </a:lnTo>
                <a:lnTo>
                  <a:pt x="1797303" y="1981987"/>
                </a:lnTo>
                <a:lnTo>
                  <a:pt x="2292730" y="990981"/>
                </a:lnTo>
                <a:lnTo>
                  <a:pt x="1797303" y="0"/>
                </a:lnTo>
                <a:close/>
              </a:path>
            </a:pathLst>
          </a:custGeom>
          <a:solidFill>
            <a:srgbClr val="4AAC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3">
            <a:extLst>
              <a:ext uri="{FF2B5EF4-FFF2-40B4-BE49-F238E27FC236}">
                <a16:creationId xmlns:a16="http://schemas.microsoft.com/office/drawing/2014/main" id="{859126EB-504E-587B-A31A-8E634FE29815}"/>
              </a:ext>
            </a:extLst>
          </p:cNvPr>
          <p:cNvSpPr/>
          <p:nvPr/>
        </p:nvSpPr>
        <p:spPr>
          <a:xfrm>
            <a:off x="5585459" y="2810763"/>
            <a:ext cx="2414397" cy="20990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19">
            <a:extLst>
              <a:ext uri="{FF2B5EF4-FFF2-40B4-BE49-F238E27FC236}">
                <a16:creationId xmlns:a16="http://schemas.microsoft.com/office/drawing/2014/main" id="{8A692FE5-1C63-DA29-7185-B0C88C6DDAF0}"/>
              </a:ext>
            </a:extLst>
          </p:cNvPr>
          <p:cNvSpPr/>
          <p:nvPr/>
        </p:nvSpPr>
        <p:spPr>
          <a:xfrm>
            <a:off x="7598918" y="3936872"/>
            <a:ext cx="2297303" cy="19819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25">
            <a:extLst>
              <a:ext uri="{FF2B5EF4-FFF2-40B4-BE49-F238E27FC236}">
                <a16:creationId xmlns:a16="http://schemas.microsoft.com/office/drawing/2014/main" id="{07951744-C0A8-BB40-0AD9-D54987ECF649}"/>
              </a:ext>
            </a:extLst>
          </p:cNvPr>
          <p:cNvSpPr/>
          <p:nvPr/>
        </p:nvSpPr>
        <p:spPr>
          <a:xfrm>
            <a:off x="3689096" y="1770252"/>
            <a:ext cx="2292985" cy="1978025"/>
          </a:xfrm>
          <a:custGeom>
            <a:avLst/>
            <a:gdLst/>
            <a:ahLst/>
            <a:cxnLst/>
            <a:rect l="l" t="t" r="r" b="b"/>
            <a:pathLst>
              <a:path w="2292985" h="1978025">
                <a:moveTo>
                  <a:pt x="1798446" y="0"/>
                </a:moveTo>
                <a:lnTo>
                  <a:pt x="494411" y="0"/>
                </a:lnTo>
                <a:lnTo>
                  <a:pt x="0" y="988695"/>
                </a:lnTo>
                <a:lnTo>
                  <a:pt x="494411" y="1977517"/>
                </a:lnTo>
                <a:lnTo>
                  <a:pt x="1798446" y="1977517"/>
                </a:lnTo>
                <a:lnTo>
                  <a:pt x="2292730" y="988695"/>
                </a:lnTo>
                <a:lnTo>
                  <a:pt x="1798446" y="0"/>
                </a:lnTo>
                <a:close/>
              </a:path>
            </a:pathLst>
          </a:custGeom>
          <a:solidFill>
            <a:srgbClr val="F79546"/>
          </a:solidFill>
          <a:ln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27">
            <a:extLst>
              <a:ext uri="{FF2B5EF4-FFF2-40B4-BE49-F238E27FC236}">
                <a16:creationId xmlns:a16="http://schemas.microsoft.com/office/drawing/2014/main" id="{B0C6B84F-988D-296C-BCFF-1DD98331B628}"/>
              </a:ext>
            </a:extLst>
          </p:cNvPr>
          <p:cNvSpPr txBox="1"/>
          <p:nvPr/>
        </p:nvSpPr>
        <p:spPr>
          <a:xfrm>
            <a:off x="4032630" y="2289390"/>
            <a:ext cx="3543300" cy="309562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62230" marR="1993900" indent="3810" algn="ctr">
              <a:lnSpc>
                <a:spcPct val="86400"/>
              </a:lnSpc>
              <a:spcBef>
                <a:spcPts val="325"/>
              </a:spcBef>
            </a:pPr>
            <a:r>
              <a:rPr sz="1300" spc="10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1300" spc="5" dirty="0">
                <a:solidFill>
                  <a:srgbClr val="FFFFFF"/>
                </a:solidFill>
                <a:latin typeface="Arial"/>
                <a:cs typeface="Arial"/>
              </a:rPr>
              <a:t>productos  </a:t>
            </a:r>
            <a:r>
              <a:rPr sz="1300" spc="-10" dirty="0">
                <a:solidFill>
                  <a:srgbClr val="FFFFFF"/>
                </a:solidFill>
                <a:latin typeface="Arial"/>
                <a:cs typeface="Arial"/>
              </a:rPr>
              <a:t>envasados </a:t>
            </a:r>
            <a:r>
              <a:rPr sz="1300" spc="-5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1300" spc="10" dirty="0">
                <a:solidFill>
                  <a:srgbClr val="FFFFFF"/>
                </a:solidFill>
                <a:latin typeface="Arial"/>
                <a:cs typeface="Arial"/>
              </a:rPr>
              <a:t>un  </a:t>
            </a:r>
            <a:r>
              <a:rPr sz="1300" spc="-5" dirty="0">
                <a:solidFill>
                  <a:srgbClr val="FFFFFF"/>
                </a:solidFill>
                <a:latin typeface="Arial"/>
                <a:cs typeface="Arial"/>
              </a:rPr>
              <a:t>medio </a:t>
            </a:r>
            <a:r>
              <a:rPr sz="1300" spc="-10" dirty="0">
                <a:solidFill>
                  <a:srgbClr val="FFFFFF"/>
                </a:solidFill>
                <a:latin typeface="Arial"/>
                <a:cs typeface="Arial"/>
              </a:rPr>
              <a:t>líquido, </a:t>
            </a:r>
            <a:r>
              <a:rPr sz="1300" spc="-5" dirty="0">
                <a:solidFill>
                  <a:srgbClr val="FFFFFF"/>
                </a:solidFill>
                <a:latin typeface="Arial"/>
                <a:cs typeface="Arial"/>
              </a:rPr>
              <a:t>se  </a:t>
            </a:r>
            <a:r>
              <a:rPr sz="1300" spc="5" dirty="0">
                <a:solidFill>
                  <a:srgbClr val="FFFFFF"/>
                </a:solidFill>
                <a:latin typeface="Arial"/>
                <a:cs typeface="Arial"/>
              </a:rPr>
              <a:t>debe </a:t>
            </a:r>
            <a:r>
              <a:rPr sz="1300" spc="-10" dirty="0">
                <a:solidFill>
                  <a:srgbClr val="FFFFFF"/>
                </a:solidFill>
                <a:latin typeface="Arial"/>
                <a:cs typeface="Arial"/>
              </a:rPr>
              <a:t>indicar el</a:t>
            </a:r>
            <a:r>
              <a:rPr sz="13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Arial"/>
                <a:cs typeface="Arial"/>
              </a:rPr>
              <a:t>peso  escurrido.</a:t>
            </a:r>
            <a:endParaRPr sz="1300" dirty="0">
              <a:latin typeface="Arial"/>
              <a:cs typeface="Arial"/>
            </a:endParaRPr>
          </a:p>
          <a:p>
            <a:pPr marL="1996439">
              <a:lnSpc>
                <a:spcPts val="1145"/>
              </a:lnSpc>
            </a:pPr>
            <a:r>
              <a:rPr sz="1300" b="1" spc="-5" dirty="0">
                <a:solidFill>
                  <a:srgbClr val="FFFFFF"/>
                </a:solidFill>
                <a:latin typeface="Arial"/>
                <a:cs typeface="Arial"/>
              </a:rPr>
              <a:t>PRESENTACIONES</a:t>
            </a:r>
            <a:endParaRPr sz="1300" dirty="0">
              <a:latin typeface="Arial"/>
              <a:cs typeface="Arial"/>
            </a:endParaRPr>
          </a:p>
          <a:p>
            <a:pPr marL="1979930" algn="ctr">
              <a:lnSpc>
                <a:spcPts val="1455"/>
              </a:lnSpc>
            </a:pPr>
            <a:r>
              <a:rPr sz="1300" b="1" spc="5" dirty="0">
                <a:solidFill>
                  <a:srgbClr val="FFFFFF"/>
                </a:solidFill>
                <a:latin typeface="Arial"/>
                <a:cs typeface="Arial"/>
              </a:rPr>
              <a:t>COMERCIALES</a:t>
            </a:r>
            <a:endParaRPr sz="1300" dirty="0">
              <a:latin typeface="Arial"/>
              <a:cs typeface="Arial"/>
            </a:endParaRPr>
          </a:p>
          <a:p>
            <a:pPr marL="2028189" indent="-58419">
              <a:lnSpc>
                <a:spcPts val="1115"/>
              </a:lnSpc>
              <a:spcBef>
                <a:spcPts val="370"/>
              </a:spcBef>
              <a:buChar char="•"/>
              <a:tabLst>
                <a:tab pos="2065020" algn="l"/>
              </a:tabLst>
            </a:pP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Sistema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Internacional</a:t>
            </a:r>
            <a:r>
              <a:rPr sz="10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endParaRPr sz="1000" dirty="0">
              <a:latin typeface="Arial"/>
              <a:cs typeface="Arial"/>
            </a:endParaRPr>
          </a:p>
          <a:p>
            <a:pPr marL="2028189">
              <a:lnSpc>
                <a:spcPts val="1115"/>
              </a:lnSpc>
            </a:pP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medidas</a:t>
            </a:r>
            <a:endParaRPr sz="1000" dirty="0">
              <a:latin typeface="Arial"/>
              <a:cs typeface="Arial"/>
            </a:endParaRPr>
          </a:p>
          <a:p>
            <a:pPr marL="2028189" marR="374650" indent="-58419">
              <a:lnSpc>
                <a:spcPts val="1030"/>
              </a:lnSpc>
              <a:spcBef>
                <a:spcPts val="185"/>
              </a:spcBef>
              <a:buChar char="•"/>
              <a:tabLst>
                <a:tab pos="2065020" algn="l"/>
              </a:tabLst>
            </a:pP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Peso 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neto 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y/o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Peso  escurrido</a:t>
            </a:r>
            <a:endParaRPr sz="1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850" dirty="0">
              <a:latin typeface="Times New Roman"/>
              <a:cs typeface="Times New Roman"/>
            </a:endParaRPr>
          </a:p>
          <a:p>
            <a:pPr marL="183515" marR="2110740" indent="-635" algn="ctr">
              <a:lnSpc>
                <a:spcPts val="1350"/>
              </a:lnSpc>
              <a:spcBef>
                <a:spcPts val="5"/>
              </a:spcBef>
            </a:pPr>
            <a:r>
              <a:rPr sz="1300" b="1" spc="15" dirty="0">
                <a:solidFill>
                  <a:srgbClr val="FFFFFF"/>
                </a:solidFill>
                <a:latin typeface="Arial"/>
                <a:cs typeface="Arial"/>
              </a:rPr>
              <a:t>PROCESO </a:t>
            </a:r>
            <a:r>
              <a:rPr sz="1300" b="1" spc="10" dirty="0">
                <a:solidFill>
                  <a:srgbClr val="FFFFFF"/>
                </a:solidFill>
                <a:latin typeface="Arial"/>
                <a:cs typeface="Arial"/>
              </a:rPr>
              <a:t>DE  </a:t>
            </a:r>
            <a:r>
              <a:rPr sz="1300" b="1" spc="15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1300" b="1" spc="10" dirty="0">
                <a:solidFill>
                  <a:srgbClr val="FFFFFF"/>
                </a:solidFill>
                <a:latin typeface="Arial"/>
                <a:cs typeface="Arial"/>
              </a:rPr>
              <a:t>ABOR</a:t>
            </a:r>
            <a:r>
              <a:rPr sz="1300" b="1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300" b="1" spc="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300" b="1" spc="-5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300" b="1" spc="10" dirty="0">
                <a:solidFill>
                  <a:srgbClr val="FFFFFF"/>
                </a:solidFill>
                <a:latin typeface="Arial"/>
                <a:cs typeface="Arial"/>
              </a:rPr>
              <a:t>Ó</a:t>
            </a:r>
            <a:r>
              <a:rPr sz="1300" b="1" spc="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1300" dirty="0">
              <a:latin typeface="Arial"/>
              <a:cs typeface="Arial"/>
            </a:endParaRPr>
          </a:p>
          <a:p>
            <a:pPr marL="71120" indent="-58419">
              <a:lnSpc>
                <a:spcPct val="100000"/>
              </a:lnSpc>
              <a:spcBef>
                <a:spcPts val="360"/>
              </a:spcBef>
              <a:buChar char="•"/>
              <a:tabLst>
                <a:tab pos="71755" algn="l"/>
              </a:tabLst>
            </a:pP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Tipo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0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tratamiento</a:t>
            </a:r>
            <a:endParaRPr sz="1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 marL="71120" marR="1939289" algn="just">
              <a:lnSpc>
                <a:spcPct val="85800"/>
              </a:lnSpc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Se 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indicará </a:t>
            </a:r>
            <a:r>
              <a:rPr sz="1000" spc="-20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forma  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descriptiva o </a:t>
            </a:r>
            <a:r>
              <a:rPr sz="1000" spc="-20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diagrama 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flujo.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38" name="object 30">
            <a:extLst>
              <a:ext uri="{FF2B5EF4-FFF2-40B4-BE49-F238E27FC236}">
                <a16:creationId xmlns:a16="http://schemas.microsoft.com/office/drawing/2014/main" id="{5A7B2184-DA0A-55E8-87CD-0D8835C2CC47}"/>
              </a:ext>
            </a:extLst>
          </p:cNvPr>
          <p:cNvSpPr/>
          <p:nvPr/>
        </p:nvSpPr>
        <p:spPr>
          <a:xfrm>
            <a:off x="5644007" y="689228"/>
            <a:ext cx="2297302" cy="19773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3">
            <a:extLst>
              <a:ext uri="{FF2B5EF4-FFF2-40B4-BE49-F238E27FC236}">
                <a16:creationId xmlns:a16="http://schemas.microsoft.com/office/drawing/2014/main" id="{0E4B4D33-BA60-B19C-A0DE-305C6D91650D}"/>
              </a:ext>
            </a:extLst>
          </p:cNvPr>
          <p:cNvSpPr/>
          <p:nvPr/>
        </p:nvSpPr>
        <p:spPr>
          <a:xfrm>
            <a:off x="5711571" y="1558543"/>
            <a:ext cx="270510" cy="229870"/>
          </a:xfrm>
          <a:custGeom>
            <a:avLst/>
            <a:gdLst/>
            <a:ahLst/>
            <a:cxnLst/>
            <a:rect l="l" t="t" r="r" b="b"/>
            <a:pathLst>
              <a:path w="270510" h="229869">
                <a:moveTo>
                  <a:pt x="0" y="114934"/>
                </a:moveTo>
                <a:lnTo>
                  <a:pt x="57530" y="0"/>
                </a:lnTo>
                <a:lnTo>
                  <a:pt x="212851" y="0"/>
                </a:lnTo>
                <a:lnTo>
                  <a:pt x="270255" y="114934"/>
                </a:lnTo>
                <a:lnTo>
                  <a:pt x="212851" y="229742"/>
                </a:lnTo>
                <a:lnTo>
                  <a:pt x="57530" y="229742"/>
                </a:lnTo>
                <a:lnTo>
                  <a:pt x="0" y="114934"/>
                </a:lnTo>
                <a:close/>
              </a:path>
            </a:pathLst>
          </a:custGeom>
          <a:ln w="27026">
            <a:solidFill>
              <a:srgbClr val="F795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20">
            <a:extLst>
              <a:ext uri="{FF2B5EF4-FFF2-40B4-BE49-F238E27FC236}">
                <a16:creationId xmlns:a16="http://schemas.microsoft.com/office/drawing/2014/main" id="{7FC148C3-C398-5E08-9278-CFFE95A5209F}"/>
              </a:ext>
            </a:extLst>
          </p:cNvPr>
          <p:cNvSpPr/>
          <p:nvPr/>
        </p:nvSpPr>
        <p:spPr>
          <a:xfrm>
            <a:off x="7598918" y="3936872"/>
            <a:ext cx="2297430" cy="1982470"/>
          </a:xfrm>
          <a:custGeom>
            <a:avLst/>
            <a:gdLst/>
            <a:ahLst/>
            <a:cxnLst/>
            <a:rect l="l" t="t" r="r" b="b"/>
            <a:pathLst>
              <a:path w="2297429" h="1982470">
                <a:moveTo>
                  <a:pt x="0" y="990981"/>
                </a:moveTo>
                <a:lnTo>
                  <a:pt x="495553" y="0"/>
                </a:lnTo>
                <a:lnTo>
                  <a:pt x="1801876" y="0"/>
                </a:lnTo>
                <a:lnTo>
                  <a:pt x="2297303" y="990981"/>
                </a:lnTo>
                <a:lnTo>
                  <a:pt x="1801876" y="1981987"/>
                </a:lnTo>
                <a:lnTo>
                  <a:pt x="495553" y="1981987"/>
                </a:lnTo>
                <a:lnTo>
                  <a:pt x="0" y="990981"/>
                </a:lnTo>
                <a:close/>
              </a:path>
            </a:pathLst>
          </a:custGeom>
          <a:ln w="27026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1" name="object 31">
            <a:extLst>
              <a:ext uri="{FF2B5EF4-FFF2-40B4-BE49-F238E27FC236}">
                <a16:creationId xmlns:a16="http://schemas.microsoft.com/office/drawing/2014/main" id="{48070587-86DA-6165-36F4-B786ACEC8CA0}"/>
              </a:ext>
            </a:extLst>
          </p:cNvPr>
          <p:cNvSpPr/>
          <p:nvPr/>
        </p:nvSpPr>
        <p:spPr>
          <a:xfrm>
            <a:off x="5644007" y="689228"/>
            <a:ext cx="2297430" cy="1977389"/>
          </a:xfrm>
          <a:custGeom>
            <a:avLst/>
            <a:gdLst/>
            <a:ahLst/>
            <a:cxnLst/>
            <a:rect l="l" t="t" r="r" b="b"/>
            <a:pathLst>
              <a:path w="2297429" h="1977389">
                <a:moveTo>
                  <a:pt x="0" y="988695"/>
                </a:moveTo>
                <a:lnTo>
                  <a:pt x="494410" y="0"/>
                </a:lnTo>
                <a:lnTo>
                  <a:pt x="1802891" y="0"/>
                </a:lnTo>
                <a:lnTo>
                  <a:pt x="2297302" y="988695"/>
                </a:lnTo>
                <a:lnTo>
                  <a:pt x="1802891" y="1977390"/>
                </a:lnTo>
                <a:lnTo>
                  <a:pt x="494410" y="1977390"/>
                </a:lnTo>
                <a:lnTo>
                  <a:pt x="0" y="988695"/>
                </a:lnTo>
                <a:close/>
              </a:path>
            </a:pathLst>
          </a:custGeom>
          <a:ln w="27026">
            <a:solidFill>
              <a:srgbClr val="080808"/>
            </a:solidFill>
          </a:ln>
          <a:effectLst>
            <a:outerShdw blurRad="88900" dist="50800" dir="5400000" algn="ctr" rotWithShape="0">
              <a:srgbClr val="000000">
                <a:alpha val="43137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2" name="object 32">
            <a:extLst>
              <a:ext uri="{FF2B5EF4-FFF2-40B4-BE49-F238E27FC236}">
                <a16:creationId xmlns:a16="http://schemas.microsoft.com/office/drawing/2014/main" id="{854DCE11-3410-EE9A-4DEF-E6989F667D55}"/>
              </a:ext>
            </a:extLst>
          </p:cNvPr>
          <p:cNvSpPr/>
          <p:nvPr/>
        </p:nvSpPr>
        <p:spPr>
          <a:xfrm>
            <a:off x="5695267" y="1557167"/>
            <a:ext cx="270510" cy="229870"/>
          </a:xfrm>
          <a:custGeom>
            <a:avLst/>
            <a:gdLst/>
            <a:ahLst/>
            <a:cxnLst/>
            <a:rect l="l" t="t" r="r" b="b"/>
            <a:pathLst>
              <a:path w="270510" h="229869">
                <a:moveTo>
                  <a:pt x="212851" y="0"/>
                </a:moveTo>
                <a:lnTo>
                  <a:pt x="57530" y="0"/>
                </a:lnTo>
                <a:lnTo>
                  <a:pt x="0" y="114934"/>
                </a:lnTo>
                <a:lnTo>
                  <a:pt x="57530" y="229742"/>
                </a:lnTo>
                <a:lnTo>
                  <a:pt x="212851" y="229742"/>
                </a:lnTo>
                <a:lnTo>
                  <a:pt x="270255" y="114934"/>
                </a:lnTo>
                <a:lnTo>
                  <a:pt x="2128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" name="Hexágono 8">
            <a:extLst>
              <a:ext uri="{FF2B5EF4-FFF2-40B4-BE49-F238E27FC236}">
                <a16:creationId xmlns:a16="http://schemas.microsoft.com/office/drawing/2014/main" id="{371BD82E-E22C-3B67-3960-56A29DE57E12}"/>
              </a:ext>
            </a:extLst>
          </p:cNvPr>
          <p:cNvSpPr/>
          <p:nvPr/>
        </p:nvSpPr>
        <p:spPr>
          <a:xfrm>
            <a:off x="1694308" y="2863139"/>
            <a:ext cx="2297302" cy="1977389"/>
          </a:xfrm>
          <a:prstGeom prst="hexagon">
            <a:avLst/>
          </a:prstGeom>
          <a:solidFill>
            <a:schemeClr val="bg1"/>
          </a:solidFill>
          <a:ln w="28575">
            <a:solidFill>
              <a:srgbClr val="080808"/>
            </a:solidFill>
          </a:ln>
          <a:effectLst>
            <a:outerShdw blurRad="292100" dist="50800" dir="5400000" algn="ctr" rotWithShape="0">
              <a:srgbClr val="080808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0C315A30-13BF-62F8-3474-FFC69B708C73}"/>
              </a:ext>
            </a:extLst>
          </p:cNvPr>
          <p:cNvGrpSpPr/>
          <p:nvPr/>
        </p:nvGrpSpPr>
        <p:grpSpPr>
          <a:xfrm>
            <a:off x="1890945" y="3062796"/>
            <a:ext cx="1911202" cy="1669001"/>
            <a:chOff x="1890945" y="3062796"/>
            <a:chExt cx="1911202" cy="1669001"/>
          </a:xfrm>
        </p:grpSpPr>
        <p:pic>
          <p:nvPicPr>
            <p:cNvPr id="14" name="Picture 2" descr="FRUTAS EN ALMÍBAR CLEMENTE JACQUES">
              <a:extLst>
                <a:ext uri="{FF2B5EF4-FFF2-40B4-BE49-F238E27FC236}">
                  <a16:creationId xmlns:a16="http://schemas.microsoft.com/office/drawing/2014/main" id="{E2036516-DAF3-7458-2A8E-2435795737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0945" y="3062796"/>
              <a:ext cx="1911202" cy="166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1D3D5532-2106-45D7-4F44-FC7F06BBD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03477" y="3148526"/>
              <a:ext cx="883606" cy="560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9812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C9BB0DB-8F0D-4012-9AF5-FAA68D512B34}"/>
              </a:ext>
            </a:extLst>
          </p:cNvPr>
          <p:cNvSpPr txBox="1"/>
          <p:nvPr/>
        </p:nvSpPr>
        <p:spPr>
          <a:xfrm>
            <a:off x="1624519" y="2344366"/>
            <a:ext cx="17120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5000" b="1" dirty="0">
                <a:solidFill>
                  <a:srgbClr val="0191B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  <a:endParaRPr lang="es-CO" sz="15000" b="1" dirty="0">
              <a:solidFill>
                <a:srgbClr val="0191B4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6887C9C-1805-4BDA-BBC9-C5C76E93E3AC}"/>
              </a:ext>
            </a:extLst>
          </p:cNvPr>
          <p:cNvSpPr txBox="1"/>
          <p:nvPr/>
        </p:nvSpPr>
        <p:spPr>
          <a:xfrm>
            <a:off x="3962496" y="3261184"/>
            <a:ext cx="6604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Definiciones</a:t>
            </a:r>
            <a:endParaRPr lang="es-CO" sz="3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9A36518-DC36-44D4-ADEB-6542C4299401}"/>
              </a:ext>
            </a:extLst>
          </p:cNvPr>
          <p:cNvSpPr/>
          <p:nvPr/>
        </p:nvSpPr>
        <p:spPr>
          <a:xfrm>
            <a:off x="4036979" y="4029164"/>
            <a:ext cx="535021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174828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852690EE-1200-8ACB-B606-8B6CB2FC00E3}"/>
              </a:ext>
            </a:extLst>
          </p:cNvPr>
          <p:cNvGrpSpPr/>
          <p:nvPr/>
        </p:nvGrpSpPr>
        <p:grpSpPr>
          <a:xfrm>
            <a:off x="484203" y="5742881"/>
            <a:ext cx="11528579" cy="862429"/>
            <a:chOff x="484203" y="5742881"/>
            <a:chExt cx="11528579" cy="862429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154E0858-3836-F2C0-1409-3FC41107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203" y="5742881"/>
              <a:ext cx="1885950" cy="78105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365E172C-7E7B-144B-C586-320684F27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26832" y="5824260"/>
              <a:ext cx="1885950" cy="781050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7A4651D6-DF0B-2675-FB65-7CF3084E1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120" y="6224876"/>
            <a:ext cx="531922" cy="420589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398EE8CF-6E31-BD45-4B62-CFD8F342CCDE}"/>
              </a:ext>
            </a:extLst>
          </p:cNvPr>
          <p:cNvSpPr/>
          <p:nvPr/>
        </p:nvSpPr>
        <p:spPr>
          <a:xfrm>
            <a:off x="16755" y="212685"/>
            <a:ext cx="324926" cy="461664"/>
          </a:xfrm>
          <a:prstGeom prst="rect">
            <a:avLst/>
          </a:prstGeom>
          <a:solidFill>
            <a:srgbClr val="009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A47B517-AA2E-90C5-8E25-2E9D90749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18" y="6265032"/>
            <a:ext cx="821647" cy="34027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CC3CBD6-6191-FADC-CCE0-EA22C29CA14D}"/>
              </a:ext>
            </a:extLst>
          </p:cNvPr>
          <p:cNvSpPr txBox="1"/>
          <p:nvPr/>
        </p:nvSpPr>
        <p:spPr>
          <a:xfrm>
            <a:off x="279015" y="187664"/>
            <a:ext cx="116436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s-CO"/>
            </a:defPPr>
            <a:lvl1pPr algn="just">
              <a:spcBef>
                <a:spcPct val="20000"/>
              </a:spcBef>
              <a:buFont typeface="Arial" panose="020B0604020202020204" pitchFamily="34" charset="0"/>
              <a:buNone/>
              <a:defRPr sz="2400" b="1">
                <a:solidFill>
                  <a:srgbClr val="0191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altLang="es-CO" dirty="0"/>
              <a:t>Tipo y material de empaque – Conservación – Vida útil 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A9E5F79D-0AA3-D197-F33A-288C175D726E}"/>
              </a:ext>
            </a:extLst>
          </p:cNvPr>
          <p:cNvSpPr/>
          <p:nvPr/>
        </p:nvSpPr>
        <p:spPr>
          <a:xfrm>
            <a:off x="4508880" y="846912"/>
            <a:ext cx="6995414" cy="648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6903E88C-230E-F135-CD37-AA6F8AD1EBEC}"/>
              </a:ext>
            </a:extLst>
          </p:cNvPr>
          <p:cNvSpPr/>
          <p:nvPr/>
        </p:nvSpPr>
        <p:spPr>
          <a:xfrm>
            <a:off x="630618" y="774839"/>
            <a:ext cx="3977386" cy="7882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AC08187A-01ED-ADB4-49F5-EC468F7132B4}"/>
              </a:ext>
            </a:extLst>
          </p:cNvPr>
          <p:cNvSpPr txBox="1"/>
          <p:nvPr/>
        </p:nvSpPr>
        <p:spPr>
          <a:xfrm>
            <a:off x="1237132" y="995159"/>
            <a:ext cx="276415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s-CO" sz="1600" b="1" spc="5" dirty="0">
                <a:solidFill>
                  <a:srgbClr val="FFFFFF"/>
                </a:solidFill>
                <a:latin typeface="Arial"/>
                <a:cs typeface="Arial"/>
              </a:rPr>
              <a:t>TIPO </a:t>
            </a:r>
            <a:r>
              <a:rPr lang="es-CO" sz="1600" b="1" spc="-1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lang="es-CO" sz="16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CO" sz="1600" b="1" spc="-30" dirty="0">
                <a:solidFill>
                  <a:srgbClr val="FFFFFF"/>
                </a:solidFill>
                <a:latin typeface="Arial"/>
                <a:cs typeface="Arial"/>
              </a:rPr>
              <a:t>EMPAQUE/ENVASE</a:t>
            </a:r>
            <a:endParaRPr lang="es-CO" sz="16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9BC991D1-DA35-97D4-0DFE-A6F6FC7EE9FB}"/>
              </a:ext>
            </a:extLst>
          </p:cNvPr>
          <p:cNvSpPr/>
          <p:nvPr/>
        </p:nvSpPr>
        <p:spPr>
          <a:xfrm>
            <a:off x="4558538" y="1594611"/>
            <a:ext cx="6896734" cy="554355"/>
          </a:xfrm>
          <a:custGeom>
            <a:avLst/>
            <a:gdLst/>
            <a:ahLst/>
            <a:cxnLst/>
            <a:rect l="l" t="t" r="r" b="b"/>
            <a:pathLst>
              <a:path w="6896734" h="554355">
                <a:moveTo>
                  <a:pt x="6803898" y="0"/>
                </a:moveTo>
                <a:lnTo>
                  <a:pt x="0" y="0"/>
                </a:lnTo>
                <a:lnTo>
                  <a:pt x="0" y="553974"/>
                </a:lnTo>
                <a:lnTo>
                  <a:pt x="6803898" y="553974"/>
                </a:lnTo>
                <a:lnTo>
                  <a:pt x="6839862" y="546727"/>
                </a:lnTo>
                <a:lnTo>
                  <a:pt x="6869207" y="526954"/>
                </a:lnTo>
                <a:lnTo>
                  <a:pt x="6888980" y="497609"/>
                </a:lnTo>
                <a:lnTo>
                  <a:pt x="6896227" y="461645"/>
                </a:lnTo>
                <a:lnTo>
                  <a:pt x="6896227" y="92328"/>
                </a:lnTo>
                <a:lnTo>
                  <a:pt x="6888980" y="56364"/>
                </a:lnTo>
                <a:lnTo>
                  <a:pt x="6869207" y="27019"/>
                </a:lnTo>
                <a:lnTo>
                  <a:pt x="6839862" y="7246"/>
                </a:lnTo>
                <a:lnTo>
                  <a:pt x="6803898" y="0"/>
                </a:lnTo>
                <a:close/>
              </a:path>
            </a:pathLst>
          </a:custGeom>
          <a:solidFill>
            <a:srgbClr val="D2E6D2">
              <a:alpha val="90194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28CCBB28-A490-44F6-7DE0-43874B1372BF}"/>
              </a:ext>
            </a:extLst>
          </p:cNvPr>
          <p:cNvSpPr txBox="1"/>
          <p:nvPr/>
        </p:nvSpPr>
        <p:spPr>
          <a:xfrm>
            <a:off x="4610100" y="1718894"/>
            <a:ext cx="334772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3515" indent="-170815">
              <a:spcBef>
                <a:spcPts val="95"/>
              </a:spcBef>
              <a:buFontTx/>
              <a:buChar char="•"/>
              <a:tabLst>
                <a:tab pos="184150" algn="l"/>
              </a:tabLst>
            </a:pPr>
            <a:r>
              <a:rPr lang="es-CO" sz="1600" spc="-5" dirty="0">
                <a:solidFill>
                  <a:prstClr val="black"/>
                </a:solidFill>
                <a:latin typeface="Arial"/>
                <a:cs typeface="Arial"/>
              </a:rPr>
              <a:t>Como: </a:t>
            </a:r>
            <a:r>
              <a:rPr lang="es-CO" sz="1600" spc="-10" dirty="0">
                <a:solidFill>
                  <a:prstClr val="black"/>
                </a:solidFill>
                <a:latin typeface="Arial"/>
                <a:cs typeface="Arial"/>
              </a:rPr>
              <a:t>Vidrio, </a:t>
            </a:r>
            <a:r>
              <a:rPr lang="es-CO" sz="1600" spc="-5" dirty="0">
                <a:solidFill>
                  <a:prstClr val="black"/>
                </a:solidFill>
                <a:latin typeface="Arial"/>
                <a:cs typeface="Arial"/>
              </a:rPr>
              <a:t>polietileno,</a:t>
            </a:r>
            <a:r>
              <a:rPr lang="es-CO" sz="1600" spc="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s-CO" sz="1600" dirty="0">
                <a:solidFill>
                  <a:prstClr val="black"/>
                </a:solidFill>
                <a:latin typeface="Arial"/>
                <a:cs typeface="Arial"/>
              </a:rPr>
              <a:t>Tetrapak</a:t>
            </a:r>
          </a:p>
        </p:txBody>
      </p:sp>
      <p:sp>
        <p:nvSpPr>
          <p:cNvPr id="9" name="object 15">
            <a:extLst>
              <a:ext uri="{FF2B5EF4-FFF2-40B4-BE49-F238E27FC236}">
                <a16:creationId xmlns:a16="http://schemas.microsoft.com/office/drawing/2014/main" id="{EED49897-17DB-45E9-EE70-7EF6BC3B2B59}"/>
              </a:ext>
            </a:extLst>
          </p:cNvPr>
          <p:cNvSpPr/>
          <p:nvPr/>
        </p:nvSpPr>
        <p:spPr>
          <a:xfrm>
            <a:off x="630618" y="1500009"/>
            <a:ext cx="3977386" cy="7882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" name="object 19">
            <a:extLst>
              <a:ext uri="{FF2B5EF4-FFF2-40B4-BE49-F238E27FC236}">
                <a16:creationId xmlns:a16="http://schemas.microsoft.com/office/drawing/2014/main" id="{0527F502-FFE7-76C5-CB76-563EA95D9173}"/>
              </a:ext>
            </a:extLst>
          </p:cNvPr>
          <p:cNvSpPr/>
          <p:nvPr/>
        </p:nvSpPr>
        <p:spPr>
          <a:xfrm>
            <a:off x="4558538" y="2319781"/>
            <a:ext cx="6896734" cy="549910"/>
          </a:xfrm>
          <a:custGeom>
            <a:avLst/>
            <a:gdLst/>
            <a:ahLst/>
            <a:cxnLst/>
            <a:rect l="l" t="t" r="r" b="b"/>
            <a:pathLst>
              <a:path w="6896734" h="549910">
                <a:moveTo>
                  <a:pt x="6804659" y="0"/>
                </a:moveTo>
                <a:lnTo>
                  <a:pt x="0" y="0"/>
                </a:lnTo>
                <a:lnTo>
                  <a:pt x="0" y="549528"/>
                </a:lnTo>
                <a:lnTo>
                  <a:pt x="6804659" y="549528"/>
                </a:lnTo>
                <a:lnTo>
                  <a:pt x="6840291" y="542329"/>
                </a:lnTo>
                <a:lnTo>
                  <a:pt x="6869398" y="522700"/>
                </a:lnTo>
                <a:lnTo>
                  <a:pt x="6889027" y="493593"/>
                </a:lnTo>
                <a:lnTo>
                  <a:pt x="6896227" y="457962"/>
                </a:lnTo>
                <a:lnTo>
                  <a:pt x="6896227" y="91566"/>
                </a:lnTo>
                <a:lnTo>
                  <a:pt x="6889027" y="55935"/>
                </a:lnTo>
                <a:lnTo>
                  <a:pt x="6869398" y="26828"/>
                </a:lnTo>
                <a:lnTo>
                  <a:pt x="6840291" y="7199"/>
                </a:lnTo>
                <a:lnTo>
                  <a:pt x="6804659" y="0"/>
                </a:lnTo>
                <a:close/>
              </a:path>
            </a:pathLst>
          </a:custGeom>
          <a:solidFill>
            <a:srgbClr val="D2E4D9">
              <a:alpha val="90194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5" name="object 21">
            <a:extLst>
              <a:ext uri="{FF2B5EF4-FFF2-40B4-BE49-F238E27FC236}">
                <a16:creationId xmlns:a16="http://schemas.microsoft.com/office/drawing/2014/main" id="{0A5CADAA-3D41-CBBE-0F11-BEB11C34ACFC}"/>
              </a:ext>
            </a:extLst>
          </p:cNvPr>
          <p:cNvSpPr txBox="1"/>
          <p:nvPr/>
        </p:nvSpPr>
        <p:spPr>
          <a:xfrm>
            <a:off x="4610100" y="2443175"/>
            <a:ext cx="535686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3515" indent="-170815">
              <a:spcBef>
                <a:spcPts val="95"/>
              </a:spcBef>
              <a:buFontTx/>
              <a:buChar char="•"/>
              <a:tabLst>
                <a:tab pos="184150" algn="l"/>
              </a:tabLst>
            </a:pPr>
            <a:r>
              <a:rPr lang="es-CO" sz="1600" spc="-15" dirty="0">
                <a:solidFill>
                  <a:prstClr val="black"/>
                </a:solidFill>
                <a:latin typeface="Arial"/>
                <a:cs typeface="Arial"/>
              </a:rPr>
              <a:t>Temperaturas </a:t>
            </a:r>
            <a:r>
              <a:rPr lang="es-CO" sz="1600" spc="-5" dirty="0">
                <a:solidFill>
                  <a:prstClr val="black"/>
                </a:solidFill>
                <a:latin typeface="Arial"/>
                <a:cs typeface="Arial"/>
              </a:rPr>
              <a:t>(Refrigerado, Congelado, </a:t>
            </a:r>
            <a:r>
              <a:rPr lang="es-CO" sz="1600" spc="-10" dirty="0">
                <a:solidFill>
                  <a:prstClr val="black"/>
                </a:solidFill>
                <a:latin typeface="Arial"/>
                <a:cs typeface="Arial"/>
              </a:rPr>
              <a:t>Medio</a:t>
            </a:r>
            <a:r>
              <a:rPr lang="es-CO" sz="1600" spc="-6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s-CO" sz="1600" dirty="0">
                <a:solidFill>
                  <a:prstClr val="black"/>
                </a:solidFill>
                <a:latin typeface="Arial"/>
                <a:cs typeface="Arial"/>
              </a:rPr>
              <a:t>Ambiente)</a:t>
            </a:r>
          </a:p>
        </p:txBody>
      </p:sp>
      <p:sp>
        <p:nvSpPr>
          <p:cNvPr id="16" name="object 22">
            <a:extLst>
              <a:ext uri="{FF2B5EF4-FFF2-40B4-BE49-F238E27FC236}">
                <a16:creationId xmlns:a16="http://schemas.microsoft.com/office/drawing/2014/main" id="{6D6F91EE-CA91-3963-E81E-B3B6069229E4}"/>
              </a:ext>
            </a:extLst>
          </p:cNvPr>
          <p:cNvSpPr/>
          <p:nvPr/>
        </p:nvSpPr>
        <p:spPr>
          <a:xfrm>
            <a:off x="630618" y="2225179"/>
            <a:ext cx="3977386" cy="7882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7" name="object 27">
            <a:extLst>
              <a:ext uri="{FF2B5EF4-FFF2-40B4-BE49-F238E27FC236}">
                <a16:creationId xmlns:a16="http://schemas.microsoft.com/office/drawing/2014/main" id="{E11D2751-3CDC-73EB-408E-C6D925A32C39}"/>
              </a:ext>
            </a:extLst>
          </p:cNvPr>
          <p:cNvSpPr/>
          <p:nvPr/>
        </p:nvSpPr>
        <p:spPr>
          <a:xfrm>
            <a:off x="4558538" y="3045078"/>
            <a:ext cx="6896734" cy="549910"/>
          </a:xfrm>
          <a:custGeom>
            <a:avLst/>
            <a:gdLst/>
            <a:ahLst/>
            <a:cxnLst/>
            <a:rect l="l" t="t" r="r" b="b"/>
            <a:pathLst>
              <a:path w="6896734" h="549910">
                <a:moveTo>
                  <a:pt x="6896227" y="91567"/>
                </a:moveTo>
                <a:lnTo>
                  <a:pt x="6896227" y="457962"/>
                </a:lnTo>
                <a:lnTo>
                  <a:pt x="6889027" y="493593"/>
                </a:lnTo>
                <a:lnTo>
                  <a:pt x="6869398" y="522700"/>
                </a:lnTo>
                <a:lnTo>
                  <a:pt x="6840291" y="542329"/>
                </a:lnTo>
                <a:lnTo>
                  <a:pt x="6804659" y="549529"/>
                </a:lnTo>
                <a:lnTo>
                  <a:pt x="0" y="549529"/>
                </a:lnTo>
                <a:lnTo>
                  <a:pt x="0" y="0"/>
                </a:lnTo>
                <a:lnTo>
                  <a:pt x="6804659" y="0"/>
                </a:lnTo>
                <a:lnTo>
                  <a:pt x="6840291" y="7181"/>
                </a:lnTo>
                <a:lnTo>
                  <a:pt x="6869398" y="26781"/>
                </a:lnTo>
                <a:lnTo>
                  <a:pt x="6889027" y="55881"/>
                </a:lnTo>
                <a:lnTo>
                  <a:pt x="6896227" y="91567"/>
                </a:lnTo>
                <a:close/>
              </a:path>
            </a:pathLst>
          </a:custGeom>
          <a:ln w="9008">
            <a:solidFill>
              <a:srgbClr val="D2E3E1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8" name="object 28">
            <a:extLst>
              <a:ext uri="{FF2B5EF4-FFF2-40B4-BE49-F238E27FC236}">
                <a16:creationId xmlns:a16="http://schemas.microsoft.com/office/drawing/2014/main" id="{6FB71842-0B63-A543-8978-1A54ABD2AA3C}"/>
              </a:ext>
            </a:extLst>
          </p:cNvPr>
          <p:cNvSpPr txBox="1"/>
          <p:nvPr/>
        </p:nvSpPr>
        <p:spPr>
          <a:xfrm>
            <a:off x="4610100" y="3167748"/>
            <a:ext cx="6389333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28600" indent="-215900">
              <a:spcBef>
                <a:spcPts val="95"/>
              </a:spcBef>
              <a:buFontTx/>
              <a:buChar char="•"/>
              <a:tabLst>
                <a:tab pos="228600" algn="l"/>
                <a:tab pos="229235" algn="l"/>
              </a:tabLst>
            </a:pPr>
            <a:r>
              <a:rPr lang="es-CO" sz="1600" dirty="0">
                <a:solidFill>
                  <a:prstClr val="black"/>
                </a:solidFill>
                <a:latin typeface="Arial"/>
                <a:cs typeface="Arial"/>
              </a:rPr>
              <a:t>Alimentos </a:t>
            </a:r>
            <a:r>
              <a:rPr lang="es-CO" sz="1600" spc="-5" dirty="0">
                <a:solidFill>
                  <a:prstClr val="black"/>
                </a:solidFill>
                <a:latin typeface="Arial"/>
                <a:cs typeface="Arial"/>
              </a:rPr>
              <a:t>adicionados </a:t>
            </a:r>
            <a:r>
              <a:rPr lang="es-CO" sz="1600" dirty="0">
                <a:solidFill>
                  <a:prstClr val="black"/>
                </a:solidFill>
                <a:latin typeface="Arial"/>
                <a:cs typeface="Arial"/>
              </a:rPr>
              <a:t>con vitaminas </a:t>
            </a:r>
            <a:r>
              <a:rPr lang="es-CO" sz="1600" spc="-5" dirty="0">
                <a:solidFill>
                  <a:prstClr val="black"/>
                </a:solidFill>
                <a:latin typeface="Arial"/>
                <a:cs typeface="Arial"/>
              </a:rPr>
              <a:t>– Resolución 2492 de</a:t>
            </a:r>
            <a:r>
              <a:rPr lang="es-CO" sz="1600" spc="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s-CO" sz="1600" spc="-3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endParaRPr lang="es-CO" sz="16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object 29">
            <a:extLst>
              <a:ext uri="{FF2B5EF4-FFF2-40B4-BE49-F238E27FC236}">
                <a16:creationId xmlns:a16="http://schemas.microsoft.com/office/drawing/2014/main" id="{0588B9B4-F14D-2F75-0F9A-2C92254DACB8}"/>
              </a:ext>
            </a:extLst>
          </p:cNvPr>
          <p:cNvSpPr/>
          <p:nvPr/>
        </p:nvSpPr>
        <p:spPr>
          <a:xfrm>
            <a:off x="630618" y="2945904"/>
            <a:ext cx="3977386" cy="7882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0" name="object 30">
            <a:extLst>
              <a:ext uri="{FF2B5EF4-FFF2-40B4-BE49-F238E27FC236}">
                <a16:creationId xmlns:a16="http://schemas.microsoft.com/office/drawing/2014/main" id="{565395F6-F7C1-EACF-87AC-9D62EF7D825E}"/>
              </a:ext>
            </a:extLst>
          </p:cNvPr>
          <p:cNvSpPr txBox="1"/>
          <p:nvPr/>
        </p:nvSpPr>
        <p:spPr>
          <a:xfrm>
            <a:off x="1304671" y="3167748"/>
            <a:ext cx="263588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s-CO" sz="1600" b="1" spc="-15" dirty="0">
                <a:solidFill>
                  <a:srgbClr val="FFFFFF"/>
                </a:solidFill>
                <a:latin typeface="Arial"/>
                <a:cs typeface="Arial"/>
              </a:rPr>
              <a:t>PORCION</a:t>
            </a:r>
            <a:r>
              <a:rPr lang="es-CO" sz="1600" b="1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CO" sz="1600" b="1" spc="-20" dirty="0">
                <a:solidFill>
                  <a:srgbClr val="FFFFFF"/>
                </a:solidFill>
                <a:latin typeface="Arial"/>
                <a:cs typeface="Arial"/>
              </a:rPr>
              <a:t>RECOMENDADA</a:t>
            </a:r>
            <a:endParaRPr lang="es-CO" sz="16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2" name="object 33">
            <a:extLst>
              <a:ext uri="{FF2B5EF4-FFF2-40B4-BE49-F238E27FC236}">
                <a16:creationId xmlns:a16="http://schemas.microsoft.com/office/drawing/2014/main" id="{4D858D45-9A55-C95B-D702-AD41049057D2}"/>
              </a:ext>
            </a:extLst>
          </p:cNvPr>
          <p:cNvSpPr/>
          <p:nvPr/>
        </p:nvSpPr>
        <p:spPr>
          <a:xfrm>
            <a:off x="4558538" y="3765676"/>
            <a:ext cx="6896734" cy="554355"/>
          </a:xfrm>
          <a:custGeom>
            <a:avLst/>
            <a:gdLst/>
            <a:ahLst/>
            <a:cxnLst/>
            <a:rect l="l" t="t" r="r" b="b"/>
            <a:pathLst>
              <a:path w="6896734" h="554354">
                <a:moveTo>
                  <a:pt x="6803898" y="0"/>
                </a:moveTo>
                <a:lnTo>
                  <a:pt x="0" y="0"/>
                </a:lnTo>
                <a:lnTo>
                  <a:pt x="0" y="554100"/>
                </a:lnTo>
                <a:lnTo>
                  <a:pt x="6803898" y="554100"/>
                </a:lnTo>
                <a:lnTo>
                  <a:pt x="6839862" y="546854"/>
                </a:lnTo>
                <a:lnTo>
                  <a:pt x="6869207" y="527081"/>
                </a:lnTo>
                <a:lnTo>
                  <a:pt x="6888980" y="497736"/>
                </a:lnTo>
                <a:lnTo>
                  <a:pt x="6896227" y="461771"/>
                </a:lnTo>
                <a:lnTo>
                  <a:pt x="6896227" y="92455"/>
                </a:lnTo>
                <a:lnTo>
                  <a:pt x="6888980" y="56471"/>
                </a:lnTo>
                <a:lnTo>
                  <a:pt x="6869207" y="27082"/>
                </a:lnTo>
                <a:lnTo>
                  <a:pt x="6839862" y="7266"/>
                </a:lnTo>
                <a:lnTo>
                  <a:pt x="6803898" y="0"/>
                </a:lnTo>
                <a:close/>
              </a:path>
            </a:pathLst>
          </a:custGeom>
          <a:solidFill>
            <a:srgbClr val="D2DCE1">
              <a:alpha val="90194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5" name="object 35">
            <a:extLst>
              <a:ext uri="{FF2B5EF4-FFF2-40B4-BE49-F238E27FC236}">
                <a16:creationId xmlns:a16="http://schemas.microsoft.com/office/drawing/2014/main" id="{6FC330E5-D166-5907-9223-9419C0368DED}"/>
              </a:ext>
            </a:extLst>
          </p:cNvPr>
          <p:cNvSpPr txBox="1"/>
          <p:nvPr/>
        </p:nvSpPr>
        <p:spPr>
          <a:xfrm>
            <a:off x="4610100" y="3891483"/>
            <a:ext cx="228981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3515" indent="-170815">
              <a:spcBef>
                <a:spcPts val="95"/>
              </a:spcBef>
              <a:buFontTx/>
              <a:buChar char="•"/>
              <a:tabLst>
                <a:tab pos="184150" algn="l"/>
              </a:tabLst>
            </a:pPr>
            <a:r>
              <a:rPr lang="es-CO" sz="1600" spc="-5" dirty="0">
                <a:solidFill>
                  <a:prstClr val="black"/>
                </a:solidFill>
                <a:latin typeface="Arial"/>
                <a:cs typeface="Arial"/>
              </a:rPr>
              <a:t>Población</a:t>
            </a:r>
            <a:r>
              <a:rPr lang="es-CO" sz="1600" spc="-3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s-CO" sz="1600" dirty="0">
                <a:solidFill>
                  <a:prstClr val="black"/>
                </a:solidFill>
                <a:latin typeface="Arial"/>
                <a:cs typeface="Arial"/>
              </a:rPr>
              <a:t>Específica</a:t>
            </a:r>
          </a:p>
        </p:txBody>
      </p:sp>
      <p:sp>
        <p:nvSpPr>
          <p:cNvPr id="43" name="object 36">
            <a:extLst>
              <a:ext uri="{FF2B5EF4-FFF2-40B4-BE49-F238E27FC236}">
                <a16:creationId xmlns:a16="http://schemas.microsoft.com/office/drawing/2014/main" id="{7BD7E3C0-347D-DBB9-D651-D1C7D3C5D1E4}"/>
              </a:ext>
            </a:extLst>
          </p:cNvPr>
          <p:cNvSpPr/>
          <p:nvPr/>
        </p:nvSpPr>
        <p:spPr>
          <a:xfrm>
            <a:off x="630618" y="3671201"/>
            <a:ext cx="3977386" cy="78827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4" name="object 37">
            <a:extLst>
              <a:ext uri="{FF2B5EF4-FFF2-40B4-BE49-F238E27FC236}">
                <a16:creationId xmlns:a16="http://schemas.microsoft.com/office/drawing/2014/main" id="{61590417-16E4-9D19-AB53-E56EAD0E77B9}"/>
              </a:ext>
            </a:extLst>
          </p:cNvPr>
          <p:cNvSpPr txBox="1"/>
          <p:nvPr/>
        </p:nvSpPr>
        <p:spPr>
          <a:xfrm>
            <a:off x="1475866" y="3891483"/>
            <a:ext cx="229806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s-CO" sz="1600" b="1" spc="-15" dirty="0">
                <a:solidFill>
                  <a:srgbClr val="FFFFFF"/>
                </a:solidFill>
                <a:latin typeface="Arial"/>
                <a:cs typeface="Arial"/>
              </a:rPr>
              <a:t>GRUPO POBLACIONAL</a:t>
            </a:r>
            <a:endParaRPr lang="es-CO" sz="16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5" name="object 40">
            <a:extLst>
              <a:ext uri="{FF2B5EF4-FFF2-40B4-BE49-F238E27FC236}">
                <a16:creationId xmlns:a16="http://schemas.microsoft.com/office/drawing/2014/main" id="{73A9A505-F73A-2CAC-3DCF-5319F118455D}"/>
              </a:ext>
            </a:extLst>
          </p:cNvPr>
          <p:cNvSpPr/>
          <p:nvPr/>
        </p:nvSpPr>
        <p:spPr>
          <a:xfrm>
            <a:off x="4558538" y="4490973"/>
            <a:ext cx="6896734" cy="549910"/>
          </a:xfrm>
          <a:custGeom>
            <a:avLst/>
            <a:gdLst/>
            <a:ahLst/>
            <a:cxnLst/>
            <a:rect l="l" t="t" r="r" b="b"/>
            <a:pathLst>
              <a:path w="6896734" h="549910">
                <a:moveTo>
                  <a:pt x="6804659" y="0"/>
                </a:moveTo>
                <a:lnTo>
                  <a:pt x="0" y="0"/>
                </a:lnTo>
                <a:lnTo>
                  <a:pt x="0" y="549529"/>
                </a:lnTo>
                <a:lnTo>
                  <a:pt x="6804659" y="549529"/>
                </a:lnTo>
                <a:lnTo>
                  <a:pt x="6840291" y="542329"/>
                </a:lnTo>
                <a:lnTo>
                  <a:pt x="6869398" y="522700"/>
                </a:lnTo>
                <a:lnTo>
                  <a:pt x="6889027" y="493593"/>
                </a:lnTo>
                <a:lnTo>
                  <a:pt x="6896227" y="457962"/>
                </a:lnTo>
                <a:lnTo>
                  <a:pt x="6896227" y="91567"/>
                </a:lnTo>
                <a:lnTo>
                  <a:pt x="6889027" y="55935"/>
                </a:lnTo>
                <a:lnTo>
                  <a:pt x="6869398" y="26828"/>
                </a:lnTo>
                <a:lnTo>
                  <a:pt x="6840291" y="7199"/>
                </a:lnTo>
                <a:lnTo>
                  <a:pt x="6804659" y="0"/>
                </a:lnTo>
                <a:close/>
              </a:path>
            </a:pathLst>
          </a:custGeom>
          <a:solidFill>
            <a:srgbClr val="D2D3E0">
              <a:alpha val="90194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6" name="object 42">
            <a:extLst>
              <a:ext uri="{FF2B5EF4-FFF2-40B4-BE49-F238E27FC236}">
                <a16:creationId xmlns:a16="http://schemas.microsoft.com/office/drawing/2014/main" id="{536C2DA5-7FA1-1A4B-DFAA-A9C2EF036F3E}"/>
              </a:ext>
            </a:extLst>
          </p:cNvPr>
          <p:cNvSpPr txBox="1"/>
          <p:nvPr/>
        </p:nvSpPr>
        <p:spPr>
          <a:xfrm>
            <a:off x="4610100" y="4511026"/>
            <a:ext cx="6207125" cy="4806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3515" indent="-170815">
              <a:lnSpc>
                <a:spcPts val="1795"/>
              </a:lnSpc>
              <a:spcBef>
                <a:spcPts val="95"/>
              </a:spcBef>
              <a:buFontTx/>
              <a:buChar char="•"/>
              <a:tabLst>
                <a:tab pos="184150" algn="l"/>
              </a:tabLst>
            </a:pPr>
            <a:r>
              <a:rPr lang="es-CO" sz="1600" spc="-10" dirty="0">
                <a:solidFill>
                  <a:prstClr val="black"/>
                </a:solidFill>
                <a:latin typeface="Arial"/>
                <a:cs typeface="Arial"/>
              </a:rPr>
              <a:t>Tiempo </a:t>
            </a:r>
            <a:r>
              <a:rPr lang="es-CO" sz="1600" spc="-5" dirty="0">
                <a:solidFill>
                  <a:prstClr val="black"/>
                </a:solidFill>
                <a:latin typeface="Arial"/>
                <a:cs typeface="Arial"/>
              </a:rPr>
              <a:t>que durará el </a:t>
            </a:r>
            <a:r>
              <a:rPr lang="es-CO" sz="1600" dirty="0">
                <a:solidFill>
                  <a:prstClr val="black"/>
                </a:solidFill>
                <a:latin typeface="Arial"/>
                <a:cs typeface="Arial"/>
              </a:rPr>
              <a:t>producto conservando sus </a:t>
            </a:r>
            <a:r>
              <a:rPr lang="es-CO" sz="1600" spc="5" dirty="0">
                <a:solidFill>
                  <a:prstClr val="black"/>
                </a:solidFill>
                <a:latin typeface="Arial"/>
                <a:cs typeface="Arial"/>
              </a:rPr>
              <a:t>características</a:t>
            </a:r>
            <a:r>
              <a:rPr lang="es-CO" sz="1600" spc="-14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s-CO" sz="1600" spc="-5" dirty="0">
                <a:solidFill>
                  <a:prstClr val="black"/>
                </a:solidFill>
                <a:latin typeface="Arial"/>
                <a:cs typeface="Arial"/>
              </a:rPr>
              <a:t>de</a:t>
            </a:r>
            <a:endParaRPr lang="es-CO" sz="16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83515">
              <a:lnSpc>
                <a:spcPts val="1795"/>
              </a:lnSpc>
            </a:pPr>
            <a:r>
              <a:rPr lang="es-CO" sz="1600" spc="-5" dirty="0">
                <a:solidFill>
                  <a:prstClr val="black"/>
                </a:solidFill>
                <a:latin typeface="Arial"/>
                <a:cs typeface="Arial"/>
              </a:rPr>
              <a:t>calidad que no </a:t>
            </a:r>
            <a:r>
              <a:rPr lang="es-CO" sz="1600" dirty="0">
                <a:solidFill>
                  <a:prstClr val="black"/>
                </a:solidFill>
                <a:latin typeface="Arial"/>
                <a:cs typeface="Arial"/>
              </a:rPr>
              <a:t>afecten </a:t>
            </a:r>
            <a:r>
              <a:rPr lang="es-CO" sz="1600" spc="-5" dirty="0">
                <a:solidFill>
                  <a:prstClr val="black"/>
                </a:solidFill>
                <a:latin typeface="Arial"/>
                <a:cs typeface="Arial"/>
              </a:rPr>
              <a:t>la</a:t>
            </a:r>
            <a:r>
              <a:rPr lang="es-CO" sz="1600" spc="-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s-CO" sz="1600" spc="-5" dirty="0">
                <a:solidFill>
                  <a:prstClr val="black"/>
                </a:solidFill>
                <a:latin typeface="Arial"/>
                <a:cs typeface="Arial"/>
              </a:rPr>
              <a:t>inocuidad.</a:t>
            </a:r>
            <a:endParaRPr lang="es-CO" sz="16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7" name="object 43">
            <a:extLst>
              <a:ext uri="{FF2B5EF4-FFF2-40B4-BE49-F238E27FC236}">
                <a16:creationId xmlns:a16="http://schemas.microsoft.com/office/drawing/2014/main" id="{9EA656A7-9509-16F2-994B-2986E8409752}"/>
              </a:ext>
            </a:extLst>
          </p:cNvPr>
          <p:cNvSpPr/>
          <p:nvPr/>
        </p:nvSpPr>
        <p:spPr>
          <a:xfrm>
            <a:off x="630618" y="4396371"/>
            <a:ext cx="3977386" cy="78827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8" name="object 44">
            <a:extLst>
              <a:ext uri="{FF2B5EF4-FFF2-40B4-BE49-F238E27FC236}">
                <a16:creationId xmlns:a16="http://schemas.microsoft.com/office/drawing/2014/main" id="{3F49D7E5-A8C6-4D59-EE7C-11568AF6E57C}"/>
              </a:ext>
            </a:extLst>
          </p:cNvPr>
          <p:cNvSpPr txBox="1"/>
          <p:nvPr/>
        </p:nvSpPr>
        <p:spPr>
          <a:xfrm>
            <a:off x="2115820" y="4615763"/>
            <a:ext cx="1014094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s-CO" sz="1600" b="1" spc="-15" dirty="0">
                <a:solidFill>
                  <a:srgbClr val="FFFFFF"/>
                </a:solidFill>
                <a:latin typeface="Arial"/>
                <a:cs typeface="Arial"/>
              </a:rPr>
              <a:t>VIDA</a:t>
            </a:r>
            <a:r>
              <a:rPr lang="es-CO" sz="16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CO" sz="1600" b="1" dirty="0">
                <a:solidFill>
                  <a:srgbClr val="FFFFFF"/>
                </a:solidFill>
                <a:latin typeface="Arial"/>
                <a:cs typeface="Arial"/>
              </a:rPr>
              <a:t>ÚTIL</a:t>
            </a:r>
            <a:endParaRPr lang="es-CO" sz="16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9" name="object 47">
            <a:extLst>
              <a:ext uri="{FF2B5EF4-FFF2-40B4-BE49-F238E27FC236}">
                <a16:creationId xmlns:a16="http://schemas.microsoft.com/office/drawing/2014/main" id="{E5B244F9-1C78-5325-1CD3-A75D9717D7B5}"/>
              </a:ext>
            </a:extLst>
          </p:cNvPr>
          <p:cNvSpPr/>
          <p:nvPr/>
        </p:nvSpPr>
        <p:spPr>
          <a:xfrm>
            <a:off x="4558538" y="5216144"/>
            <a:ext cx="6896734" cy="549910"/>
          </a:xfrm>
          <a:custGeom>
            <a:avLst/>
            <a:gdLst/>
            <a:ahLst/>
            <a:cxnLst/>
            <a:rect l="l" t="t" r="r" b="b"/>
            <a:pathLst>
              <a:path w="6896734" h="549910">
                <a:moveTo>
                  <a:pt x="6804659" y="0"/>
                </a:moveTo>
                <a:lnTo>
                  <a:pt x="0" y="0"/>
                </a:lnTo>
                <a:lnTo>
                  <a:pt x="0" y="549567"/>
                </a:lnTo>
                <a:lnTo>
                  <a:pt x="6804659" y="549567"/>
                </a:lnTo>
                <a:lnTo>
                  <a:pt x="6840291" y="542369"/>
                </a:lnTo>
                <a:lnTo>
                  <a:pt x="6869398" y="522739"/>
                </a:lnTo>
                <a:lnTo>
                  <a:pt x="6889027" y="493626"/>
                </a:lnTo>
                <a:lnTo>
                  <a:pt x="6896227" y="457974"/>
                </a:lnTo>
                <a:lnTo>
                  <a:pt x="6896227" y="91567"/>
                </a:lnTo>
                <a:lnTo>
                  <a:pt x="6889027" y="55935"/>
                </a:lnTo>
                <a:lnTo>
                  <a:pt x="6869398" y="26828"/>
                </a:lnTo>
                <a:lnTo>
                  <a:pt x="6840291" y="7199"/>
                </a:lnTo>
                <a:lnTo>
                  <a:pt x="6804659" y="0"/>
                </a:lnTo>
                <a:close/>
              </a:path>
            </a:pathLst>
          </a:custGeom>
          <a:solidFill>
            <a:srgbClr val="D7D2DF">
              <a:alpha val="90194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0" name="object 49">
            <a:extLst>
              <a:ext uri="{FF2B5EF4-FFF2-40B4-BE49-F238E27FC236}">
                <a16:creationId xmlns:a16="http://schemas.microsoft.com/office/drawing/2014/main" id="{F1CAAC7A-955B-A954-3318-CAAA220AE13F}"/>
              </a:ext>
            </a:extLst>
          </p:cNvPr>
          <p:cNvSpPr txBox="1"/>
          <p:nvPr/>
        </p:nvSpPr>
        <p:spPr>
          <a:xfrm>
            <a:off x="4610100" y="5340337"/>
            <a:ext cx="251587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3515" indent="-170815">
              <a:spcBef>
                <a:spcPts val="95"/>
              </a:spcBef>
              <a:buFontTx/>
              <a:buChar char="•"/>
              <a:tabLst>
                <a:tab pos="184150" algn="l"/>
              </a:tabLst>
            </a:pPr>
            <a:r>
              <a:rPr lang="es-CO" sz="1600" spc="-5" dirty="0">
                <a:solidFill>
                  <a:prstClr val="black"/>
                </a:solidFill>
                <a:latin typeface="Arial"/>
                <a:cs typeface="Arial"/>
              </a:rPr>
              <a:t>Responsable de</a:t>
            </a:r>
            <a:r>
              <a:rPr lang="es-CO" sz="1600" spc="-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s-CO" sz="1600" dirty="0">
                <a:solidFill>
                  <a:prstClr val="black"/>
                </a:solidFill>
                <a:latin typeface="Arial"/>
                <a:cs typeface="Arial"/>
              </a:rPr>
              <a:t>producto</a:t>
            </a:r>
          </a:p>
        </p:txBody>
      </p:sp>
      <p:sp>
        <p:nvSpPr>
          <p:cNvPr id="51" name="object 50">
            <a:extLst>
              <a:ext uri="{FF2B5EF4-FFF2-40B4-BE49-F238E27FC236}">
                <a16:creationId xmlns:a16="http://schemas.microsoft.com/office/drawing/2014/main" id="{8F1FA320-A727-B5E3-225E-DEDABCA87ECE}"/>
              </a:ext>
            </a:extLst>
          </p:cNvPr>
          <p:cNvSpPr/>
          <p:nvPr/>
        </p:nvSpPr>
        <p:spPr>
          <a:xfrm>
            <a:off x="630618" y="5117071"/>
            <a:ext cx="3977386" cy="78827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2" name="object 51">
            <a:extLst>
              <a:ext uri="{FF2B5EF4-FFF2-40B4-BE49-F238E27FC236}">
                <a16:creationId xmlns:a16="http://schemas.microsoft.com/office/drawing/2014/main" id="{3EE4B966-248A-F8DF-DE83-97FB3EFC28E4}"/>
              </a:ext>
            </a:extLst>
          </p:cNvPr>
          <p:cNvSpPr txBox="1"/>
          <p:nvPr/>
        </p:nvSpPr>
        <p:spPr>
          <a:xfrm>
            <a:off x="2296032" y="5340337"/>
            <a:ext cx="65659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s-CO" sz="1600" b="1" spc="-25" dirty="0">
                <a:solidFill>
                  <a:srgbClr val="FFFFFF"/>
                </a:solidFill>
                <a:latin typeface="Arial"/>
                <a:cs typeface="Arial"/>
              </a:rPr>
              <a:t>FIRMA</a:t>
            </a:r>
            <a:endParaRPr lang="es-CO" sz="16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3" name="object 16">
            <a:extLst>
              <a:ext uri="{FF2B5EF4-FFF2-40B4-BE49-F238E27FC236}">
                <a16:creationId xmlns:a16="http://schemas.microsoft.com/office/drawing/2014/main" id="{C5498B4B-AE1F-988D-4BBD-A02DAB51FEA9}"/>
              </a:ext>
            </a:extLst>
          </p:cNvPr>
          <p:cNvSpPr txBox="1"/>
          <p:nvPr/>
        </p:nvSpPr>
        <p:spPr>
          <a:xfrm>
            <a:off x="1394841" y="1718894"/>
            <a:ext cx="245300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s-CO" sz="1600" b="1" spc="-35" dirty="0">
                <a:solidFill>
                  <a:srgbClr val="FFFFFF"/>
                </a:solidFill>
                <a:latin typeface="Arial"/>
                <a:cs typeface="Arial"/>
              </a:rPr>
              <a:t>MATERIAL </a:t>
            </a:r>
            <a:r>
              <a:rPr lang="es-CO" sz="1600" b="1" spc="-1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lang="es-CO" sz="1600" b="1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CO" sz="1600" b="1" spc="-35" dirty="0">
                <a:solidFill>
                  <a:srgbClr val="FFFFFF"/>
                </a:solidFill>
                <a:latin typeface="Arial"/>
                <a:cs typeface="Arial"/>
              </a:rPr>
              <a:t>EMPAQUE</a:t>
            </a:r>
            <a:endParaRPr lang="es-CO" sz="16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4" name="object 23">
            <a:extLst>
              <a:ext uri="{FF2B5EF4-FFF2-40B4-BE49-F238E27FC236}">
                <a16:creationId xmlns:a16="http://schemas.microsoft.com/office/drawing/2014/main" id="{079FB4E6-F15F-2C55-4471-D6332F59B28E}"/>
              </a:ext>
            </a:extLst>
          </p:cNvPr>
          <p:cNvSpPr txBox="1"/>
          <p:nvPr/>
        </p:nvSpPr>
        <p:spPr>
          <a:xfrm>
            <a:off x="1363217" y="2443175"/>
            <a:ext cx="251396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s-CO" sz="1600" b="1" spc="5" dirty="0">
                <a:solidFill>
                  <a:srgbClr val="FFFFFF"/>
                </a:solidFill>
                <a:latin typeface="Arial"/>
                <a:cs typeface="Arial"/>
              </a:rPr>
              <a:t>TIPO </a:t>
            </a:r>
            <a:r>
              <a:rPr lang="es-CO" sz="1600" b="1" spc="-1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lang="es-CO" sz="16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CO" sz="1600" b="1" spc="-30" dirty="0">
                <a:solidFill>
                  <a:srgbClr val="FFFFFF"/>
                </a:solidFill>
                <a:latin typeface="Arial"/>
                <a:cs typeface="Arial"/>
              </a:rPr>
              <a:t>CONSERVACIÓN</a:t>
            </a:r>
            <a:endParaRPr lang="es-CO" sz="16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5" name="object 5">
            <a:extLst>
              <a:ext uri="{FF2B5EF4-FFF2-40B4-BE49-F238E27FC236}">
                <a16:creationId xmlns:a16="http://schemas.microsoft.com/office/drawing/2014/main" id="{D49E874D-F48F-7A4B-C5EE-1954A7133180}"/>
              </a:ext>
            </a:extLst>
          </p:cNvPr>
          <p:cNvSpPr/>
          <p:nvPr/>
        </p:nvSpPr>
        <p:spPr>
          <a:xfrm>
            <a:off x="4558538" y="873886"/>
            <a:ext cx="6896734" cy="549910"/>
          </a:xfrm>
          <a:custGeom>
            <a:avLst/>
            <a:gdLst/>
            <a:ahLst/>
            <a:cxnLst/>
            <a:rect l="l" t="t" r="r" b="b"/>
            <a:pathLst>
              <a:path w="6896734" h="549910">
                <a:moveTo>
                  <a:pt x="6804659" y="0"/>
                </a:moveTo>
                <a:lnTo>
                  <a:pt x="0" y="0"/>
                </a:lnTo>
                <a:lnTo>
                  <a:pt x="0" y="549528"/>
                </a:lnTo>
                <a:lnTo>
                  <a:pt x="6804659" y="549528"/>
                </a:lnTo>
                <a:lnTo>
                  <a:pt x="6840291" y="542329"/>
                </a:lnTo>
                <a:lnTo>
                  <a:pt x="6869398" y="522700"/>
                </a:lnTo>
                <a:lnTo>
                  <a:pt x="6889027" y="493593"/>
                </a:lnTo>
                <a:lnTo>
                  <a:pt x="6896227" y="457962"/>
                </a:lnTo>
                <a:lnTo>
                  <a:pt x="6896227" y="91566"/>
                </a:lnTo>
                <a:lnTo>
                  <a:pt x="6889027" y="55935"/>
                </a:lnTo>
                <a:lnTo>
                  <a:pt x="6869398" y="26828"/>
                </a:lnTo>
                <a:lnTo>
                  <a:pt x="6840291" y="7199"/>
                </a:lnTo>
                <a:lnTo>
                  <a:pt x="6804659" y="0"/>
                </a:lnTo>
                <a:close/>
              </a:path>
            </a:pathLst>
          </a:custGeom>
          <a:solidFill>
            <a:srgbClr val="DEE7D1">
              <a:alpha val="90194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6" name="object 7">
            <a:extLst>
              <a:ext uri="{FF2B5EF4-FFF2-40B4-BE49-F238E27FC236}">
                <a16:creationId xmlns:a16="http://schemas.microsoft.com/office/drawing/2014/main" id="{989F5E5C-C1EF-AEEB-FD78-0E9209F58B96}"/>
              </a:ext>
            </a:extLst>
          </p:cNvPr>
          <p:cNvSpPr txBox="1"/>
          <p:nvPr/>
        </p:nvSpPr>
        <p:spPr>
          <a:xfrm>
            <a:off x="4610100" y="995159"/>
            <a:ext cx="310070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3515" indent="-170815">
              <a:spcBef>
                <a:spcPts val="95"/>
              </a:spcBef>
              <a:buFontTx/>
              <a:buChar char="•"/>
              <a:tabLst>
                <a:tab pos="184150" algn="l"/>
              </a:tabLst>
            </a:pPr>
            <a:r>
              <a:rPr lang="es-CO" sz="1600" spc="-5" dirty="0">
                <a:solidFill>
                  <a:prstClr val="black"/>
                </a:solidFill>
                <a:latin typeface="Arial"/>
                <a:cs typeface="Arial"/>
              </a:rPr>
              <a:t>Por ejemplo: Botella, bolsa,</a:t>
            </a:r>
            <a:r>
              <a:rPr lang="es-CO" sz="1600" spc="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s-CO" sz="1600" dirty="0">
                <a:solidFill>
                  <a:prstClr val="black"/>
                </a:solidFill>
                <a:latin typeface="Arial"/>
                <a:cs typeface="Arial"/>
              </a:rPr>
              <a:t>caja</a:t>
            </a:r>
          </a:p>
        </p:txBody>
      </p:sp>
    </p:spTree>
    <p:extLst>
      <p:ext uri="{BB962C8B-B14F-4D97-AF65-F5344CB8AC3E}">
        <p14:creationId xmlns:p14="http://schemas.microsoft.com/office/powerpoint/2010/main" val="10954866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C9BB0DB-8F0D-4012-9AF5-FAA68D512B34}"/>
              </a:ext>
            </a:extLst>
          </p:cNvPr>
          <p:cNvSpPr txBox="1"/>
          <p:nvPr/>
        </p:nvSpPr>
        <p:spPr>
          <a:xfrm>
            <a:off x="1624519" y="2344366"/>
            <a:ext cx="17120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5000" b="1" dirty="0">
                <a:solidFill>
                  <a:srgbClr val="0191B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7</a:t>
            </a:r>
            <a:endParaRPr lang="es-CO" sz="15000" b="1" dirty="0">
              <a:solidFill>
                <a:srgbClr val="0191B4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6887C9C-1805-4BDA-BBC9-C5C76E93E3AC}"/>
              </a:ext>
            </a:extLst>
          </p:cNvPr>
          <p:cNvSpPr txBox="1"/>
          <p:nvPr/>
        </p:nvSpPr>
        <p:spPr>
          <a:xfrm>
            <a:off x="3845457" y="2982724"/>
            <a:ext cx="879777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Pasos para obtención de Autorizaciones de comercialización: RSA, PSA y NSA</a:t>
            </a:r>
            <a:endParaRPr lang="es-CO" sz="3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9A36518-DC36-44D4-ADEB-6542C4299401}"/>
              </a:ext>
            </a:extLst>
          </p:cNvPr>
          <p:cNvSpPr/>
          <p:nvPr/>
        </p:nvSpPr>
        <p:spPr>
          <a:xfrm>
            <a:off x="4036979" y="4029164"/>
            <a:ext cx="535021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267382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852690EE-1200-8ACB-B606-8B6CB2FC00E3}"/>
              </a:ext>
            </a:extLst>
          </p:cNvPr>
          <p:cNvGrpSpPr/>
          <p:nvPr/>
        </p:nvGrpSpPr>
        <p:grpSpPr>
          <a:xfrm>
            <a:off x="484203" y="5742881"/>
            <a:ext cx="11528579" cy="862429"/>
            <a:chOff x="484203" y="5742881"/>
            <a:chExt cx="11528579" cy="862429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154E0858-3836-F2C0-1409-3FC41107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203" y="5742881"/>
              <a:ext cx="1885950" cy="78105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365E172C-7E7B-144B-C586-320684F27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26832" y="5824260"/>
              <a:ext cx="1885950" cy="781050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7A4651D6-DF0B-2675-FB65-7CF3084E1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120" y="6224876"/>
            <a:ext cx="531922" cy="420589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398EE8CF-6E31-BD45-4B62-CFD8F342CCDE}"/>
              </a:ext>
            </a:extLst>
          </p:cNvPr>
          <p:cNvSpPr/>
          <p:nvPr/>
        </p:nvSpPr>
        <p:spPr>
          <a:xfrm>
            <a:off x="16755" y="212685"/>
            <a:ext cx="324926" cy="461664"/>
          </a:xfrm>
          <a:prstGeom prst="rect">
            <a:avLst/>
          </a:prstGeom>
          <a:solidFill>
            <a:srgbClr val="009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A47B517-AA2E-90C5-8E25-2E9D90749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18" y="6265032"/>
            <a:ext cx="821647" cy="34027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CC3CBD6-6191-FADC-CCE0-EA22C29CA14D}"/>
              </a:ext>
            </a:extLst>
          </p:cNvPr>
          <p:cNvSpPr txBox="1"/>
          <p:nvPr/>
        </p:nvSpPr>
        <p:spPr>
          <a:xfrm>
            <a:off x="279015" y="187664"/>
            <a:ext cx="116436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s-CO"/>
            </a:defPPr>
            <a:lvl1pPr algn="just">
              <a:spcBef>
                <a:spcPct val="20000"/>
              </a:spcBef>
              <a:buFont typeface="Arial" panose="020B0604020202020204" pitchFamily="34" charset="0"/>
              <a:buNone/>
              <a:defRPr sz="2400" b="1">
                <a:solidFill>
                  <a:srgbClr val="0191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altLang="es-CO" dirty="0"/>
              <a:t>Pasos</a:t>
            </a: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A72E41A5-972D-71B4-C478-8AD87D2A04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681" y="774774"/>
            <a:ext cx="6448104" cy="5096094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B3EE8E67-BF84-09E7-F0AB-93173445D3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2045" y="252690"/>
            <a:ext cx="4646873" cy="3486702"/>
          </a:xfrm>
          <a:prstGeom prst="rect">
            <a:avLst/>
          </a:prstGeom>
          <a:ln>
            <a:solidFill>
              <a:srgbClr val="080808"/>
            </a:solidFill>
          </a:ln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E2CA416E-7C24-EECB-652A-2767144F4B0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425" t="45624" r="65940" b="8010"/>
          <a:stretch/>
        </p:blipFill>
        <p:spPr>
          <a:xfrm>
            <a:off x="8648108" y="3804417"/>
            <a:ext cx="1738766" cy="2725991"/>
          </a:xfrm>
          <a:prstGeom prst="rect">
            <a:avLst/>
          </a:prstGeom>
          <a:ln>
            <a:solidFill>
              <a:srgbClr val="080808"/>
            </a:solidFill>
          </a:ln>
        </p:spPr>
      </p:pic>
      <p:sp>
        <p:nvSpPr>
          <p:cNvPr id="37" name="Elipse 36">
            <a:extLst>
              <a:ext uri="{FF2B5EF4-FFF2-40B4-BE49-F238E27FC236}">
                <a16:creationId xmlns:a16="http://schemas.microsoft.com/office/drawing/2014/main" id="{D6DCC9FC-B4D1-0F07-DE76-C69AA69B845B}"/>
              </a:ext>
            </a:extLst>
          </p:cNvPr>
          <p:cNvSpPr/>
          <p:nvPr/>
        </p:nvSpPr>
        <p:spPr>
          <a:xfrm>
            <a:off x="7147336" y="1607025"/>
            <a:ext cx="1304206" cy="39064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7EA0ADC4-4AD3-4F52-1220-F7CAE65E89E0}"/>
              </a:ext>
            </a:extLst>
          </p:cNvPr>
          <p:cNvSpPr/>
          <p:nvPr/>
        </p:nvSpPr>
        <p:spPr>
          <a:xfrm>
            <a:off x="8545568" y="6139763"/>
            <a:ext cx="1471828" cy="39064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211775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852690EE-1200-8ACB-B606-8B6CB2FC00E3}"/>
              </a:ext>
            </a:extLst>
          </p:cNvPr>
          <p:cNvGrpSpPr/>
          <p:nvPr/>
        </p:nvGrpSpPr>
        <p:grpSpPr>
          <a:xfrm>
            <a:off x="484203" y="5742881"/>
            <a:ext cx="11528579" cy="862429"/>
            <a:chOff x="484203" y="5742881"/>
            <a:chExt cx="11528579" cy="862429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154E0858-3836-F2C0-1409-3FC41107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203" y="5742881"/>
              <a:ext cx="1885950" cy="78105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365E172C-7E7B-144B-C586-320684F27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26832" y="5824260"/>
              <a:ext cx="1885950" cy="781050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7A4651D6-DF0B-2675-FB65-7CF3084E1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120" y="6224876"/>
            <a:ext cx="531922" cy="420589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398EE8CF-6E31-BD45-4B62-CFD8F342CCDE}"/>
              </a:ext>
            </a:extLst>
          </p:cNvPr>
          <p:cNvSpPr/>
          <p:nvPr/>
        </p:nvSpPr>
        <p:spPr>
          <a:xfrm>
            <a:off x="16755" y="212685"/>
            <a:ext cx="324926" cy="461664"/>
          </a:xfrm>
          <a:prstGeom prst="rect">
            <a:avLst/>
          </a:prstGeom>
          <a:solidFill>
            <a:srgbClr val="009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A47B517-AA2E-90C5-8E25-2E9D90749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18" y="6265032"/>
            <a:ext cx="821647" cy="34027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CC3CBD6-6191-FADC-CCE0-EA22C29CA14D}"/>
              </a:ext>
            </a:extLst>
          </p:cNvPr>
          <p:cNvSpPr txBox="1"/>
          <p:nvPr/>
        </p:nvSpPr>
        <p:spPr>
          <a:xfrm>
            <a:off x="279015" y="187664"/>
            <a:ext cx="116436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s-CO"/>
            </a:defPPr>
            <a:lvl1pPr algn="just">
              <a:spcBef>
                <a:spcPct val="20000"/>
              </a:spcBef>
              <a:buFont typeface="Arial" panose="020B0604020202020204" pitchFamily="34" charset="0"/>
              <a:buNone/>
              <a:defRPr sz="2400" b="1">
                <a:solidFill>
                  <a:srgbClr val="0191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altLang="es-CO" dirty="0"/>
              <a:t>Pasos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9D2E39A-7A0E-C70D-6AE6-E88D74B149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7110" y="598191"/>
            <a:ext cx="8869764" cy="56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404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">
            <a:extLst>
              <a:ext uri="{FF2B5EF4-FFF2-40B4-BE49-F238E27FC236}">
                <a16:creationId xmlns:a16="http://schemas.microsoft.com/office/drawing/2014/main" id="{B95A5743-C02D-4678-860C-ECD44167067D}"/>
              </a:ext>
            </a:extLst>
          </p:cNvPr>
          <p:cNvSpPr txBox="1"/>
          <p:nvPr/>
        </p:nvSpPr>
        <p:spPr>
          <a:xfrm>
            <a:off x="1624519" y="2344366"/>
            <a:ext cx="17120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5000" b="1" dirty="0">
                <a:solidFill>
                  <a:srgbClr val="0191B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8</a:t>
            </a:r>
            <a:endParaRPr lang="es-CO" sz="15000" b="1" dirty="0">
              <a:solidFill>
                <a:srgbClr val="0191B4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3" name="Rectángulo 6">
            <a:extLst>
              <a:ext uri="{FF2B5EF4-FFF2-40B4-BE49-F238E27FC236}">
                <a16:creationId xmlns:a16="http://schemas.microsoft.com/office/drawing/2014/main" id="{8AAB975F-464F-4FAE-8476-E6E6D58BD8F2}"/>
              </a:ext>
            </a:extLst>
          </p:cNvPr>
          <p:cNvSpPr/>
          <p:nvPr/>
        </p:nvSpPr>
        <p:spPr>
          <a:xfrm>
            <a:off x="4036979" y="4029164"/>
            <a:ext cx="535021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CuadroTexto 7">
            <a:extLst>
              <a:ext uri="{FF2B5EF4-FFF2-40B4-BE49-F238E27FC236}">
                <a16:creationId xmlns:a16="http://schemas.microsoft.com/office/drawing/2014/main" id="{EC5566DC-375F-4517-8965-D6D3CE221CD5}"/>
              </a:ext>
            </a:extLst>
          </p:cNvPr>
          <p:cNvSpPr txBox="1"/>
          <p:nvPr/>
        </p:nvSpPr>
        <p:spPr>
          <a:xfrm>
            <a:off x="4116878" y="2828835"/>
            <a:ext cx="72953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chemeClr val="bg1"/>
                </a:solidFill>
                <a:latin typeface="Arial" panose="020B0604020202020204" pitchFamily="34" charset="0"/>
              </a:rPr>
              <a:t>Requisitos de rotulado, envase y publicidad</a:t>
            </a:r>
            <a:endParaRPr lang="es-CO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2285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852690EE-1200-8ACB-B606-8B6CB2FC00E3}"/>
              </a:ext>
            </a:extLst>
          </p:cNvPr>
          <p:cNvGrpSpPr/>
          <p:nvPr/>
        </p:nvGrpSpPr>
        <p:grpSpPr>
          <a:xfrm>
            <a:off x="484203" y="5742881"/>
            <a:ext cx="11528579" cy="862429"/>
            <a:chOff x="484203" y="5742881"/>
            <a:chExt cx="11528579" cy="862429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154E0858-3836-F2C0-1409-3FC41107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203" y="5742881"/>
              <a:ext cx="1885950" cy="78105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365E172C-7E7B-144B-C586-320684F27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26832" y="5824260"/>
              <a:ext cx="1885950" cy="781050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7A4651D6-DF0B-2675-FB65-7CF3084E1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120" y="6224876"/>
            <a:ext cx="531922" cy="420589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398EE8CF-6E31-BD45-4B62-CFD8F342CCDE}"/>
              </a:ext>
            </a:extLst>
          </p:cNvPr>
          <p:cNvSpPr/>
          <p:nvPr/>
        </p:nvSpPr>
        <p:spPr>
          <a:xfrm>
            <a:off x="16755" y="212685"/>
            <a:ext cx="324926" cy="461664"/>
          </a:xfrm>
          <a:prstGeom prst="rect">
            <a:avLst/>
          </a:prstGeom>
          <a:solidFill>
            <a:srgbClr val="009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A47B517-AA2E-90C5-8E25-2E9D90749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18" y="6265032"/>
            <a:ext cx="821647" cy="34027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CC3CBD6-6191-FADC-CCE0-EA22C29CA14D}"/>
              </a:ext>
            </a:extLst>
          </p:cNvPr>
          <p:cNvSpPr txBox="1"/>
          <p:nvPr/>
        </p:nvSpPr>
        <p:spPr>
          <a:xfrm>
            <a:off x="279015" y="187664"/>
            <a:ext cx="67698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s-CO"/>
            </a:defPPr>
            <a:lvl1pPr algn="just">
              <a:spcBef>
                <a:spcPct val="20000"/>
              </a:spcBef>
              <a:buFont typeface="Arial" panose="020B0604020202020204" pitchFamily="34" charset="0"/>
              <a:buNone/>
              <a:defRPr sz="2400" b="1">
                <a:solidFill>
                  <a:srgbClr val="0191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altLang="es-CO" dirty="0"/>
              <a:t>Aspectos Normativos</a:t>
            </a:r>
          </a:p>
        </p:txBody>
      </p:sp>
      <p:sp>
        <p:nvSpPr>
          <p:cNvPr id="20" name="object 8">
            <a:extLst>
              <a:ext uri="{FF2B5EF4-FFF2-40B4-BE49-F238E27FC236}">
                <a16:creationId xmlns:a16="http://schemas.microsoft.com/office/drawing/2014/main" id="{341BF98A-9E31-11A1-661D-B150CEAE9A39}"/>
              </a:ext>
            </a:extLst>
          </p:cNvPr>
          <p:cNvSpPr txBox="1"/>
          <p:nvPr/>
        </p:nvSpPr>
        <p:spPr>
          <a:xfrm>
            <a:off x="3078419" y="1098485"/>
            <a:ext cx="2575764" cy="2596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s-CO" sz="1600" b="1" dirty="0">
                <a:latin typeface="Arial"/>
                <a:cs typeface="Arial"/>
              </a:rPr>
              <a:t>Resolución 5109 de</a:t>
            </a:r>
            <a:r>
              <a:rPr lang="es-CO" sz="1600" b="1" spc="-95" dirty="0">
                <a:latin typeface="Arial"/>
                <a:cs typeface="Arial"/>
              </a:rPr>
              <a:t> </a:t>
            </a:r>
            <a:r>
              <a:rPr lang="es-CO" sz="1600" b="1" dirty="0">
                <a:latin typeface="Arial"/>
                <a:cs typeface="Arial"/>
              </a:rPr>
              <a:t>2005</a:t>
            </a:r>
            <a:endParaRPr lang="es-CO" sz="1600" dirty="0">
              <a:latin typeface="Arial"/>
              <a:cs typeface="Arial"/>
            </a:endParaRPr>
          </a:p>
        </p:txBody>
      </p:sp>
      <p:sp>
        <p:nvSpPr>
          <p:cNvPr id="21" name="object 12">
            <a:extLst>
              <a:ext uri="{FF2B5EF4-FFF2-40B4-BE49-F238E27FC236}">
                <a16:creationId xmlns:a16="http://schemas.microsoft.com/office/drawing/2014/main" id="{BA643A7A-254D-94F9-0F17-BFD58AE05C98}"/>
              </a:ext>
            </a:extLst>
          </p:cNvPr>
          <p:cNvSpPr txBox="1"/>
          <p:nvPr/>
        </p:nvSpPr>
        <p:spPr>
          <a:xfrm>
            <a:off x="3094689" y="1694592"/>
            <a:ext cx="2362200" cy="51809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CO" sz="1600" spc="-5" dirty="0">
                <a:latin typeface="Arial"/>
                <a:cs typeface="Arial"/>
              </a:rPr>
              <a:t>Rotulado General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CO" sz="1600" b="1" spc="-5" dirty="0">
                <a:latin typeface="Arial"/>
                <a:cs typeface="Arial"/>
              </a:rPr>
              <a:t>OBLIGATORIO</a:t>
            </a:r>
            <a:endParaRPr lang="es-CO" sz="1600" b="1" dirty="0">
              <a:latin typeface="Arial"/>
              <a:cs typeface="Arial"/>
            </a:endParaRPr>
          </a:p>
        </p:txBody>
      </p:sp>
      <p:sp>
        <p:nvSpPr>
          <p:cNvPr id="22" name="object 16">
            <a:extLst>
              <a:ext uri="{FF2B5EF4-FFF2-40B4-BE49-F238E27FC236}">
                <a16:creationId xmlns:a16="http://schemas.microsoft.com/office/drawing/2014/main" id="{B797AD51-6E19-CD91-4BDC-D107B047FDCC}"/>
              </a:ext>
            </a:extLst>
          </p:cNvPr>
          <p:cNvSpPr txBox="1"/>
          <p:nvPr/>
        </p:nvSpPr>
        <p:spPr>
          <a:xfrm>
            <a:off x="2910815" y="2525226"/>
            <a:ext cx="3024162" cy="5378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0" tIns="50800" rIns="0" bIns="0" rtlCol="0">
            <a:spAutoFit/>
          </a:bodyPr>
          <a:lstStyle/>
          <a:p>
            <a:pPr marL="763905" marR="5080" indent="-751840">
              <a:lnSpc>
                <a:spcPts val="1870"/>
              </a:lnSpc>
              <a:spcBef>
                <a:spcPts val="400"/>
              </a:spcBef>
            </a:pPr>
            <a:r>
              <a:rPr lang="es-CO" sz="1600" spc="-5" dirty="0">
                <a:latin typeface="Arial"/>
                <a:cs typeface="Arial"/>
              </a:rPr>
              <a:t>Requisitos que deben cumplir los rótulos o</a:t>
            </a:r>
            <a:r>
              <a:rPr lang="es-CO" sz="1600" spc="5" dirty="0">
                <a:latin typeface="Arial"/>
                <a:cs typeface="Arial"/>
              </a:rPr>
              <a:t> </a:t>
            </a:r>
            <a:r>
              <a:rPr lang="es-CO" sz="1600" spc="-5" dirty="0">
                <a:latin typeface="Arial"/>
                <a:cs typeface="Arial"/>
              </a:rPr>
              <a:t>etiquetas</a:t>
            </a:r>
            <a:endParaRPr lang="es-CO" sz="1600" dirty="0">
              <a:latin typeface="Arial"/>
              <a:cs typeface="Arial"/>
            </a:endParaRPr>
          </a:p>
        </p:txBody>
      </p:sp>
      <p:sp>
        <p:nvSpPr>
          <p:cNvPr id="24" name="object 20">
            <a:extLst>
              <a:ext uri="{FF2B5EF4-FFF2-40B4-BE49-F238E27FC236}">
                <a16:creationId xmlns:a16="http://schemas.microsoft.com/office/drawing/2014/main" id="{805536A1-302B-FCE1-ED19-8BB0F4A2738F}"/>
              </a:ext>
            </a:extLst>
          </p:cNvPr>
          <p:cNvSpPr txBox="1"/>
          <p:nvPr/>
        </p:nvSpPr>
        <p:spPr>
          <a:xfrm>
            <a:off x="2910815" y="3406022"/>
            <a:ext cx="3079075" cy="6851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0" tIns="49530" rIns="0" bIns="0" rtlCol="0">
            <a:spAutoFit/>
          </a:bodyPr>
          <a:lstStyle/>
          <a:p>
            <a:pPr marL="12065" marR="5080" indent="1905" algn="ctr">
              <a:lnSpc>
                <a:spcPct val="86400"/>
              </a:lnSpc>
              <a:spcBef>
                <a:spcPts val="390"/>
              </a:spcBef>
            </a:pPr>
            <a:r>
              <a:rPr lang="es-CO" sz="1600" spc="-5" dirty="0">
                <a:latin typeface="Arial"/>
                <a:cs typeface="Arial"/>
              </a:rPr>
              <a:t>De alimentos para consumo  humano envasados o empacados  </a:t>
            </a:r>
            <a:r>
              <a:rPr lang="es-CO" sz="1600" dirty="0">
                <a:latin typeface="Arial"/>
                <a:cs typeface="Arial"/>
              </a:rPr>
              <a:t>y </a:t>
            </a:r>
            <a:r>
              <a:rPr lang="es-CO" sz="1600" spc="-5" dirty="0">
                <a:latin typeface="Arial"/>
                <a:cs typeface="Arial"/>
              </a:rPr>
              <a:t>materias</a:t>
            </a:r>
            <a:r>
              <a:rPr lang="es-CO" sz="1600" spc="-10" dirty="0">
                <a:latin typeface="Arial"/>
                <a:cs typeface="Arial"/>
              </a:rPr>
              <a:t> </a:t>
            </a:r>
            <a:r>
              <a:rPr lang="es-CO" sz="1600" spc="-5" dirty="0">
                <a:latin typeface="Arial"/>
                <a:cs typeface="Arial"/>
              </a:rPr>
              <a:t>primas</a:t>
            </a:r>
            <a:endParaRPr lang="es-CO" sz="1600" dirty="0">
              <a:latin typeface="Arial"/>
              <a:cs typeface="Arial"/>
            </a:endParaRPr>
          </a:p>
        </p:txBody>
      </p:sp>
      <p:sp>
        <p:nvSpPr>
          <p:cNvPr id="25" name="object 24">
            <a:extLst>
              <a:ext uri="{FF2B5EF4-FFF2-40B4-BE49-F238E27FC236}">
                <a16:creationId xmlns:a16="http://schemas.microsoft.com/office/drawing/2014/main" id="{56ABFC74-993C-73D0-6C37-D25D385CFAD3}"/>
              </a:ext>
            </a:extLst>
          </p:cNvPr>
          <p:cNvSpPr txBox="1"/>
          <p:nvPr/>
        </p:nvSpPr>
        <p:spPr>
          <a:xfrm>
            <a:off x="2897689" y="4444136"/>
            <a:ext cx="3050413" cy="6851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0" tIns="49530" rIns="0" bIns="0" rtlCol="0">
            <a:spAutoFit/>
          </a:bodyPr>
          <a:lstStyle/>
          <a:p>
            <a:pPr marL="12065" marR="5080" algn="ctr">
              <a:lnSpc>
                <a:spcPct val="86400"/>
              </a:lnSpc>
              <a:spcBef>
                <a:spcPts val="390"/>
              </a:spcBef>
            </a:pPr>
            <a:r>
              <a:rPr lang="es-CO" sz="1600" spc="-5" dirty="0">
                <a:latin typeface="Arial"/>
                <a:cs typeface="Arial"/>
              </a:rPr>
              <a:t>Información clara, comprensible  que no induzca en engaño o  confusión.</a:t>
            </a:r>
            <a:endParaRPr lang="es-CO" sz="1600" dirty="0">
              <a:latin typeface="Arial"/>
              <a:cs typeface="Arial"/>
            </a:endParaRPr>
          </a:p>
        </p:txBody>
      </p:sp>
      <p:sp>
        <p:nvSpPr>
          <p:cNvPr id="26" name="object 27">
            <a:extLst>
              <a:ext uri="{FF2B5EF4-FFF2-40B4-BE49-F238E27FC236}">
                <a16:creationId xmlns:a16="http://schemas.microsoft.com/office/drawing/2014/main" id="{B29E8093-8958-5F6A-7C1E-13ECDE63141B}"/>
              </a:ext>
            </a:extLst>
          </p:cNvPr>
          <p:cNvSpPr txBox="1"/>
          <p:nvPr/>
        </p:nvSpPr>
        <p:spPr>
          <a:xfrm>
            <a:off x="7144428" y="754078"/>
            <a:ext cx="2129433" cy="1981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s-CO" sz="1200" b="1" dirty="0">
                <a:solidFill>
                  <a:srgbClr val="080808"/>
                </a:solidFill>
                <a:latin typeface="Arial"/>
                <a:cs typeface="Arial"/>
              </a:rPr>
              <a:t>Resolución 810 de</a:t>
            </a:r>
            <a:r>
              <a:rPr lang="es-CO" sz="1200" b="1" spc="-100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lang="es-CO" sz="1200" b="1" spc="-25" dirty="0">
                <a:solidFill>
                  <a:srgbClr val="080808"/>
                </a:solidFill>
                <a:latin typeface="Arial"/>
                <a:cs typeface="Arial"/>
              </a:rPr>
              <a:t>2021</a:t>
            </a:r>
            <a:endParaRPr lang="es-CO" sz="1200" dirty="0">
              <a:solidFill>
                <a:srgbClr val="080808"/>
              </a:solidFill>
              <a:latin typeface="Arial"/>
              <a:cs typeface="Arial"/>
            </a:endParaRPr>
          </a:p>
        </p:txBody>
      </p:sp>
      <p:sp>
        <p:nvSpPr>
          <p:cNvPr id="27" name="object 31">
            <a:extLst>
              <a:ext uri="{FF2B5EF4-FFF2-40B4-BE49-F238E27FC236}">
                <a16:creationId xmlns:a16="http://schemas.microsoft.com/office/drawing/2014/main" id="{33DD67CF-0920-3917-415C-0A2D51A56831}"/>
              </a:ext>
            </a:extLst>
          </p:cNvPr>
          <p:cNvSpPr txBox="1"/>
          <p:nvPr/>
        </p:nvSpPr>
        <p:spPr>
          <a:xfrm>
            <a:off x="6269620" y="1204115"/>
            <a:ext cx="4005535" cy="4212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0" tIns="51435" rIns="0" bIns="0" rtlCol="0">
            <a:spAutoFit/>
          </a:bodyPr>
          <a:lstStyle/>
          <a:p>
            <a:pPr algn="ctr"/>
            <a:r>
              <a:rPr lang="es-ES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mención de nutrientes como parte </a:t>
            </a:r>
            <a:r>
              <a:rPr lang="es-ES" sz="1200" b="1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OBLIGATORIA</a:t>
            </a:r>
            <a:r>
              <a:rPr lang="es-ES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etiquetado nutricional</a:t>
            </a:r>
            <a:endParaRPr lang="es-CO" sz="12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bject 35">
            <a:extLst>
              <a:ext uri="{FF2B5EF4-FFF2-40B4-BE49-F238E27FC236}">
                <a16:creationId xmlns:a16="http://schemas.microsoft.com/office/drawing/2014/main" id="{FC9A84D8-A2B6-53C1-DCC1-53DA15137018}"/>
              </a:ext>
            </a:extLst>
          </p:cNvPr>
          <p:cNvSpPr txBox="1"/>
          <p:nvPr/>
        </p:nvSpPr>
        <p:spPr>
          <a:xfrm>
            <a:off x="6628251" y="1898062"/>
            <a:ext cx="3563310" cy="4189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0" tIns="49530" rIns="0" bIns="0" rtlCol="0">
            <a:spAutoFit/>
          </a:bodyPr>
          <a:lstStyle>
            <a:defPPr>
              <a:defRPr lang="es-CO"/>
            </a:defPPr>
            <a:lvl1pPr marL="12700" marR="5080" indent="2540" algn="ctr">
              <a:lnSpc>
                <a:spcPct val="86400"/>
              </a:lnSpc>
              <a:spcBef>
                <a:spcPts val="390"/>
              </a:spcBef>
              <a:defRPr sz="1000" spc="-5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s-CO" sz="1200" dirty="0">
                <a:solidFill>
                  <a:srgbClr val="080808"/>
                </a:solidFill>
              </a:rPr>
              <a:t>Requisitos que debe cumplir el rotulado o etiquetado </a:t>
            </a:r>
          </a:p>
          <a:p>
            <a:r>
              <a:rPr lang="es-CO" sz="1200" dirty="0">
                <a:solidFill>
                  <a:srgbClr val="080808"/>
                </a:solidFill>
              </a:rPr>
              <a:t>de alimentos envasados o empacados</a:t>
            </a:r>
          </a:p>
        </p:txBody>
      </p:sp>
      <p:sp>
        <p:nvSpPr>
          <p:cNvPr id="29" name="object 43">
            <a:extLst>
              <a:ext uri="{FF2B5EF4-FFF2-40B4-BE49-F238E27FC236}">
                <a16:creationId xmlns:a16="http://schemas.microsoft.com/office/drawing/2014/main" id="{CC93A9A7-AF00-40AC-12B1-4EBA052722F5}"/>
              </a:ext>
            </a:extLst>
          </p:cNvPr>
          <p:cNvSpPr txBox="1"/>
          <p:nvPr/>
        </p:nvSpPr>
        <p:spPr>
          <a:xfrm>
            <a:off x="6349523" y="2346501"/>
            <a:ext cx="4005535" cy="367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0" tIns="49530" rIns="0" bIns="0" rtlCol="0">
            <a:spAutoFit/>
          </a:bodyPr>
          <a:lstStyle>
            <a:defPPr>
              <a:defRPr lang="es-CO"/>
            </a:defPPr>
            <a:lvl1pPr marL="12700" marR="5080" indent="2540" algn="ctr">
              <a:lnSpc>
                <a:spcPct val="86400"/>
              </a:lnSpc>
              <a:spcBef>
                <a:spcPts val="390"/>
              </a:spcBef>
              <a:defRPr sz="1200" spc="-5">
                <a:solidFill>
                  <a:srgbClr val="080808"/>
                </a:solidFill>
                <a:latin typeface="Arial"/>
                <a:cs typeface="Arial"/>
              </a:defRPr>
            </a:lvl1pPr>
          </a:lstStyle>
          <a:p>
            <a:r>
              <a:rPr lang="es-ES" dirty="0"/>
              <a:t>Información presentada en etiqueta debe ser completa, veraz, verificable, que no induzca a confusión o engaño</a:t>
            </a:r>
            <a:endParaRPr lang="es-CO" dirty="0"/>
          </a:p>
        </p:txBody>
      </p:sp>
      <p:sp>
        <p:nvSpPr>
          <p:cNvPr id="30" name="object 44">
            <a:extLst>
              <a:ext uri="{FF2B5EF4-FFF2-40B4-BE49-F238E27FC236}">
                <a16:creationId xmlns:a16="http://schemas.microsoft.com/office/drawing/2014/main" id="{659B61FF-ECD1-0A3C-50B6-94FA2F8B324D}"/>
              </a:ext>
            </a:extLst>
          </p:cNvPr>
          <p:cNvSpPr/>
          <p:nvPr/>
        </p:nvSpPr>
        <p:spPr>
          <a:xfrm>
            <a:off x="2112215" y="1177266"/>
            <a:ext cx="622015" cy="5796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es-CO" dirty="0"/>
          </a:p>
        </p:txBody>
      </p:sp>
      <p:sp>
        <p:nvSpPr>
          <p:cNvPr id="31" name="Flecha abajo 45">
            <a:extLst>
              <a:ext uri="{FF2B5EF4-FFF2-40B4-BE49-F238E27FC236}">
                <a16:creationId xmlns:a16="http://schemas.microsoft.com/office/drawing/2014/main" id="{E190CADE-6DD4-E176-D0CE-01EEBA942575}"/>
              </a:ext>
            </a:extLst>
          </p:cNvPr>
          <p:cNvSpPr/>
          <p:nvPr/>
        </p:nvSpPr>
        <p:spPr>
          <a:xfrm>
            <a:off x="4185276" y="1399803"/>
            <a:ext cx="181025" cy="2286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32" name="Flecha abajo 46">
            <a:extLst>
              <a:ext uri="{FF2B5EF4-FFF2-40B4-BE49-F238E27FC236}">
                <a16:creationId xmlns:a16="http://schemas.microsoft.com/office/drawing/2014/main" id="{E32546BF-D329-8ED6-783E-7CB1E264D87E}"/>
              </a:ext>
            </a:extLst>
          </p:cNvPr>
          <p:cNvSpPr/>
          <p:nvPr/>
        </p:nvSpPr>
        <p:spPr>
          <a:xfrm>
            <a:off x="8126024" y="963287"/>
            <a:ext cx="181025" cy="228600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33" name="Flecha abajo 48">
            <a:extLst>
              <a:ext uri="{FF2B5EF4-FFF2-40B4-BE49-F238E27FC236}">
                <a16:creationId xmlns:a16="http://schemas.microsoft.com/office/drawing/2014/main" id="{A0C833BF-8C78-1C60-1539-DEB7FD684FDE}"/>
              </a:ext>
            </a:extLst>
          </p:cNvPr>
          <p:cNvSpPr/>
          <p:nvPr/>
        </p:nvSpPr>
        <p:spPr>
          <a:xfrm>
            <a:off x="4398262" y="3118895"/>
            <a:ext cx="181025" cy="2286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34" name="Flecha abajo 49">
            <a:extLst>
              <a:ext uri="{FF2B5EF4-FFF2-40B4-BE49-F238E27FC236}">
                <a16:creationId xmlns:a16="http://schemas.microsoft.com/office/drawing/2014/main" id="{6A4590E6-671C-D3B4-032D-5C1B1A76E161}"/>
              </a:ext>
            </a:extLst>
          </p:cNvPr>
          <p:cNvSpPr/>
          <p:nvPr/>
        </p:nvSpPr>
        <p:spPr>
          <a:xfrm>
            <a:off x="4401603" y="4155665"/>
            <a:ext cx="181025" cy="2286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35" name="Flecha abajo 52">
            <a:extLst>
              <a:ext uri="{FF2B5EF4-FFF2-40B4-BE49-F238E27FC236}">
                <a16:creationId xmlns:a16="http://schemas.microsoft.com/office/drawing/2014/main" id="{6A7EEA68-E1B4-FC4C-FE67-096477931FF5}"/>
              </a:ext>
            </a:extLst>
          </p:cNvPr>
          <p:cNvSpPr/>
          <p:nvPr/>
        </p:nvSpPr>
        <p:spPr>
          <a:xfrm>
            <a:off x="8140573" y="1642612"/>
            <a:ext cx="181025" cy="228600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75613E31-D28C-41DD-9F7F-E692292271D7}"/>
              </a:ext>
            </a:extLst>
          </p:cNvPr>
          <p:cNvSpPr/>
          <p:nvPr/>
        </p:nvSpPr>
        <p:spPr>
          <a:xfrm>
            <a:off x="1836941" y="676179"/>
            <a:ext cx="8685365" cy="5245227"/>
          </a:xfrm>
          <a:prstGeom prst="rect">
            <a:avLst/>
          </a:prstGeom>
          <a:noFill/>
          <a:ln w="28575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15146913-E568-7986-5C37-B17D3CF4C2B0}"/>
              </a:ext>
            </a:extLst>
          </p:cNvPr>
          <p:cNvCxnSpPr>
            <a:cxnSpLocks/>
          </p:cNvCxnSpPr>
          <p:nvPr/>
        </p:nvCxnSpPr>
        <p:spPr>
          <a:xfrm>
            <a:off x="6152228" y="676179"/>
            <a:ext cx="0" cy="5245227"/>
          </a:xfrm>
          <a:prstGeom prst="line">
            <a:avLst/>
          </a:prstGeom>
          <a:ln w="3810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bject 8">
            <a:extLst>
              <a:ext uri="{FF2B5EF4-FFF2-40B4-BE49-F238E27FC236}">
                <a16:creationId xmlns:a16="http://schemas.microsoft.com/office/drawing/2014/main" id="{FFA5D7BA-CD59-A3D5-51AA-F79E205DB8ED}"/>
              </a:ext>
            </a:extLst>
          </p:cNvPr>
          <p:cNvSpPr txBox="1"/>
          <p:nvPr/>
        </p:nvSpPr>
        <p:spPr>
          <a:xfrm>
            <a:off x="6846842" y="3146336"/>
            <a:ext cx="2575764" cy="2596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s-CO" sz="1600" b="1" dirty="0">
                <a:latin typeface="Arial"/>
                <a:cs typeface="Arial"/>
              </a:rPr>
              <a:t>Resolución 2492 de</a:t>
            </a:r>
            <a:r>
              <a:rPr lang="es-CO" sz="1600" b="1" spc="-95" dirty="0">
                <a:latin typeface="Arial"/>
                <a:cs typeface="Arial"/>
              </a:rPr>
              <a:t> </a:t>
            </a:r>
            <a:r>
              <a:rPr lang="es-CO" sz="1600" b="1" dirty="0">
                <a:latin typeface="Arial"/>
                <a:cs typeface="Arial"/>
              </a:rPr>
              <a:t>2022</a:t>
            </a:r>
            <a:endParaRPr lang="es-CO" sz="1600" dirty="0">
              <a:latin typeface="Arial"/>
              <a:cs typeface="Arial"/>
            </a:endParaRPr>
          </a:p>
        </p:txBody>
      </p:sp>
      <p:sp>
        <p:nvSpPr>
          <p:cNvPr id="39" name="Flecha abajo 52">
            <a:extLst>
              <a:ext uri="{FF2B5EF4-FFF2-40B4-BE49-F238E27FC236}">
                <a16:creationId xmlns:a16="http://schemas.microsoft.com/office/drawing/2014/main" id="{3C8B7537-A7A7-63FB-A68D-75DDB75D3762}"/>
              </a:ext>
            </a:extLst>
          </p:cNvPr>
          <p:cNvSpPr/>
          <p:nvPr/>
        </p:nvSpPr>
        <p:spPr>
          <a:xfrm>
            <a:off x="8011840" y="3439405"/>
            <a:ext cx="181025" cy="228600"/>
          </a:xfrm>
          <a:prstGeom prst="downArrow">
            <a:avLst/>
          </a:prstGeom>
          <a:solidFill>
            <a:srgbClr val="92D050"/>
          </a:solidFill>
          <a:ln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40" name="object 20">
            <a:extLst>
              <a:ext uri="{FF2B5EF4-FFF2-40B4-BE49-F238E27FC236}">
                <a16:creationId xmlns:a16="http://schemas.microsoft.com/office/drawing/2014/main" id="{57115442-EA7E-A30E-DDB7-071915A6E0DC}"/>
              </a:ext>
            </a:extLst>
          </p:cNvPr>
          <p:cNvSpPr txBox="1"/>
          <p:nvPr/>
        </p:nvSpPr>
        <p:spPr>
          <a:xfrm>
            <a:off x="6446903" y="4723413"/>
            <a:ext cx="3744659" cy="78778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vert="horz" wrap="square" lIns="0" tIns="49530" rIns="0" bIns="0" rtlCol="0">
            <a:spAutoFit/>
          </a:bodyPr>
          <a:lstStyle/>
          <a:p>
            <a:pPr marL="297815" marR="5080" indent="-285750">
              <a:lnSpc>
                <a:spcPct val="86400"/>
              </a:lnSpc>
              <a:spcBef>
                <a:spcPts val="390"/>
              </a:spcBef>
              <a:buFont typeface="Wingdings" panose="05000000000000000000" pitchFamily="2" charset="2"/>
              <a:buChar char="§"/>
            </a:pPr>
            <a:r>
              <a:rPr lang="es-CO" sz="1600" spc="-5" dirty="0">
                <a:latin typeface="Arial"/>
                <a:cs typeface="Arial"/>
              </a:rPr>
              <a:t>Etiquetado frontal de advertencia</a:t>
            </a:r>
          </a:p>
          <a:p>
            <a:pPr marL="297815" marR="5080" indent="-285750">
              <a:lnSpc>
                <a:spcPct val="86400"/>
              </a:lnSpc>
              <a:spcBef>
                <a:spcPts val="390"/>
              </a:spcBef>
              <a:buFont typeface="Wingdings" panose="05000000000000000000" pitchFamily="2" charset="2"/>
              <a:buChar char="§"/>
            </a:pPr>
            <a:r>
              <a:rPr lang="es-CO" sz="1600" spc="-5" dirty="0">
                <a:latin typeface="Arial"/>
                <a:cs typeface="Arial"/>
              </a:rPr>
              <a:t>Sellos de advertencia</a:t>
            </a:r>
          </a:p>
          <a:p>
            <a:pPr marL="297815" marR="5080" indent="-285750">
              <a:lnSpc>
                <a:spcPct val="86400"/>
              </a:lnSpc>
              <a:spcBef>
                <a:spcPts val="390"/>
              </a:spcBef>
              <a:buFont typeface="Wingdings" panose="05000000000000000000" pitchFamily="2" charset="2"/>
              <a:buChar char="§"/>
            </a:pPr>
            <a:r>
              <a:rPr lang="es-CO" sz="1600" spc="-5" dirty="0">
                <a:latin typeface="Arial"/>
                <a:cs typeface="Arial"/>
              </a:rPr>
              <a:t>Autorización agotamiento de etiquetas</a:t>
            </a:r>
            <a:endParaRPr lang="es-CO" sz="1600" dirty="0">
              <a:latin typeface="Arial"/>
              <a:cs typeface="Arial"/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4C3B5A07-44C5-8BEF-72C9-46908D2707A8}"/>
              </a:ext>
            </a:extLst>
          </p:cNvPr>
          <p:cNvSpPr txBox="1"/>
          <p:nvPr/>
        </p:nvSpPr>
        <p:spPr>
          <a:xfrm>
            <a:off x="6562816" y="3732560"/>
            <a:ext cx="3079072" cy="68518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vert="horz" wrap="square" lIns="0" tIns="49530" rIns="0" bIns="0" rtlCol="0">
            <a:spAutoFit/>
          </a:bodyPr>
          <a:lstStyle>
            <a:defPPr>
              <a:defRPr lang="es-CO"/>
            </a:defPPr>
            <a:lvl1pPr marL="12065" marR="5080" indent="1905" algn="ctr">
              <a:lnSpc>
                <a:spcPct val="86400"/>
              </a:lnSpc>
              <a:spcBef>
                <a:spcPts val="390"/>
              </a:spcBef>
              <a:defRPr sz="1600" spc="-5">
                <a:latin typeface="Arial"/>
                <a:cs typeface="Arial"/>
              </a:defRPr>
            </a:lvl1pPr>
          </a:lstStyle>
          <a:p>
            <a:r>
              <a:rPr lang="es-ES" dirty="0"/>
              <a:t>mención de nutrientes como parte </a:t>
            </a:r>
            <a:r>
              <a:rPr lang="es-ES" b="1" dirty="0"/>
              <a:t>OBLIGATORIA</a:t>
            </a:r>
            <a:r>
              <a:rPr lang="es-ES" dirty="0"/>
              <a:t> del etiquetado nutricional</a:t>
            </a:r>
            <a:endParaRPr lang="es-CO" dirty="0"/>
          </a:p>
        </p:txBody>
      </p:sp>
      <p:sp>
        <p:nvSpPr>
          <p:cNvPr id="42" name="Flecha abajo 52">
            <a:extLst>
              <a:ext uri="{FF2B5EF4-FFF2-40B4-BE49-F238E27FC236}">
                <a16:creationId xmlns:a16="http://schemas.microsoft.com/office/drawing/2014/main" id="{03D87905-9D5A-6390-A4DF-DCD84745946B}"/>
              </a:ext>
            </a:extLst>
          </p:cNvPr>
          <p:cNvSpPr/>
          <p:nvPr/>
        </p:nvSpPr>
        <p:spPr>
          <a:xfrm>
            <a:off x="8028120" y="4463384"/>
            <a:ext cx="181025" cy="228600"/>
          </a:xfrm>
          <a:prstGeom prst="downArrow">
            <a:avLst/>
          </a:prstGeom>
          <a:solidFill>
            <a:srgbClr val="92D050"/>
          </a:solidFill>
          <a:ln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tx1"/>
              </a:solidFill>
            </a:endParaRPr>
          </a:p>
        </p:txBody>
      </p: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99D458F3-373D-5D62-0286-7A922D342297}"/>
              </a:ext>
            </a:extLst>
          </p:cNvPr>
          <p:cNvCxnSpPr>
            <a:cxnSpLocks/>
          </p:cNvCxnSpPr>
          <p:nvPr/>
        </p:nvCxnSpPr>
        <p:spPr>
          <a:xfrm flipH="1">
            <a:off x="6152228" y="2947386"/>
            <a:ext cx="4370078" cy="0"/>
          </a:xfrm>
          <a:prstGeom prst="line">
            <a:avLst/>
          </a:prstGeom>
          <a:ln w="3810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33894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852690EE-1200-8ACB-B606-8B6CB2FC00E3}"/>
              </a:ext>
            </a:extLst>
          </p:cNvPr>
          <p:cNvGrpSpPr/>
          <p:nvPr/>
        </p:nvGrpSpPr>
        <p:grpSpPr>
          <a:xfrm>
            <a:off x="484203" y="5742881"/>
            <a:ext cx="11528579" cy="862429"/>
            <a:chOff x="484203" y="5742881"/>
            <a:chExt cx="11528579" cy="862429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154E0858-3836-F2C0-1409-3FC41107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203" y="5742881"/>
              <a:ext cx="1885950" cy="78105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365E172C-7E7B-144B-C586-320684F27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26832" y="5824260"/>
              <a:ext cx="1885950" cy="781050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7A4651D6-DF0B-2675-FB65-7CF3084E1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120" y="6224876"/>
            <a:ext cx="531922" cy="420589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398EE8CF-6E31-BD45-4B62-CFD8F342CCDE}"/>
              </a:ext>
            </a:extLst>
          </p:cNvPr>
          <p:cNvSpPr/>
          <p:nvPr/>
        </p:nvSpPr>
        <p:spPr>
          <a:xfrm>
            <a:off x="16755" y="212685"/>
            <a:ext cx="324926" cy="461664"/>
          </a:xfrm>
          <a:prstGeom prst="rect">
            <a:avLst/>
          </a:prstGeom>
          <a:solidFill>
            <a:srgbClr val="009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A47B517-AA2E-90C5-8E25-2E9D90749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18" y="6265032"/>
            <a:ext cx="821647" cy="34027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CC3CBD6-6191-FADC-CCE0-EA22C29CA14D}"/>
              </a:ext>
            </a:extLst>
          </p:cNvPr>
          <p:cNvSpPr txBox="1"/>
          <p:nvPr/>
        </p:nvSpPr>
        <p:spPr>
          <a:xfrm>
            <a:off x="279015" y="187664"/>
            <a:ext cx="116436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s-CO"/>
            </a:defPPr>
            <a:lvl1pPr algn="just">
              <a:spcBef>
                <a:spcPct val="20000"/>
              </a:spcBef>
              <a:buFont typeface="Arial" panose="020B0604020202020204" pitchFamily="34" charset="0"/>
              <a:buNone/>
              <a:defRPr sz="2400" b="1">
                <a:solidFill>
                  <a:srgbClr val="0191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altLang="es-CO" dirty="0"/>
              <a:t>Rotulado alimentos - objetivo</a:t>
            </a:r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A82F3BC9-D8D6-9DC0-50EF-012C19C7675B}"/>
              </a:ext>
            </a:extLst>
          </p:cNvPr>
          <p:cNvSpPr txBox="1"/>
          <p:nvPr/>
        </p:nvSpPr>
        <p:spPr>
          <a:xfrm>
            <a:off x="1140985" y="2587040"/>
            <a:ext cx="2524307" cy="132856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003300"/>
            </a:solidFill>
          </a:ln>
        </p:spPr>
        <p:txBody>
          <a:bodyPr vert="horz" wrap="square" lIns="0" tIns="35560" rIns="0" bIns="0" rtlCol="0">
            <a:spAutoFit/>
          </a:bodyPr>
          <a:lstStyle/>
          <a:p>
            <a:pPr marL="151130" marR="124460" indent="-2540" algn="ctr">
              <a:lnSpc>
                <a:spcPct val="100000"/>
              </a:lnSpc>
              <a:spcBef>
                <a:spcPts val="280"/>
              </a:spcBef>
            </a:pPr>
            <a:r>
              <a:rPr lang="es-CO" sz="2800" spc="-130" dirty="0">
                <a:latin typeface="Arial"/>
                <a:cs typeface="Arial"/>
              </a:rPr>
              <a:t>Etiquetado</a:t>
            </a:r>
            <a:r>
              <a:rPr lang="es-CO" sz="2800" spc="-360" dirty="0">
                <a:latin typeface="Arial"/>
                <a:cs typeface="Arial"/>
              </a:rPr>
              <a:t>  o</a:t>
            </a:r>
            <a:r>
              <a:rPr lang="es-CO" sz="2800" spc="-325" dirty="0">
                <a:latin typeface="Arial"/>
                <a:cs typeface="Arial"/>
              </a:rPr>
              <a:t> </a:t>
            </a:r>
            <a:r>
              <a:rPr lang="es-CO" sz="2800" spc="-125" dirty="0">
                <a:latin typeface="Arial"/>
                <a:cs typeface="Arial"/>
              </a:rPr>
              <a:t>Rotulado</a:t>
            </a:r>
            <a:r>
              <a:rPr lang="es-CO" sz="2800" spc="-360" dirty="0">
                <a:latin typeface="Arial"/>
                <a:cs typeface="Arial"/>
              </a:rPr>
              <a:t> </a:t>
            </a:r>
            <a:r>
              <a:rPr lang="es-CO" sz="2800" spc="-75" dirty="0">
                <a:latin typeface="Arial"/>
                <a:cs typeface="Arial"/>
              </a:rPr>
              <a:t>de un</a:t>
            </a:r>
            <a:r>
              <a:rPr lang="es-CO" sz="2800" spc="-320" dirty="0">
                <a:latin typeface="Arial"/>
                <a:cs typeface="Arial"/>
              </a:rPr>
              <a:t> </a:t>
            </a:r>
            <a:r>
              <a:rPr lang="es-CO" sz="2800" spc="-130" dirty="0">
                <a:latin typeface="Arial"/>
                <a:cs typeface="Arial"/>
              </a:rPr>
              <a:t>alimento</a:t>
            </a:r>
            <a:endParaRPr lang="es-CO" sz="2800" dirty="0">
              <a:latin typeface="Arial"/>
              <a:cs typeface="Arial"/>
            </a:endParaRP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64D5DBA1-8FB0-62CB-0C21-9DB8062148CE}"/>
              </a:ext>
            </a:extLst>
          </p:cNvPr>
          <p:cNvSpPr/>
          <p:nvPr/>
        </p:nvSpPr>
        <p:spPr>
          <a:xfrm>
            <a:off x="4960804" y="1158437"/>
            <a:ext cx="4808207" cy="4605222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8FD29B23-5E3F-A4E5-3521-B2BCD6954C0E}"/>
              </a:ext>
            </a:extLst>
          </p:cNvPr>
          <p:cNvSpPr/>
          <p:nvPr/>
        </p:nvSpPr>
        <p:spPr>
          <a:xfrm>
            <a:off x="8509135" y="1642031"/>
            <a:ext cx="1583988" cy="1332113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60C5E14F-C1A2-08E3-50B5-F7D10D313F43}"/>
              </a:ext>
            </a:extLst>
          </p:cNvPr>
          <p:cNvSpPr txBox="1"/>
          <p:nvPr/>
        </p:nvSpPr>
        <p:spPr>
          <a:xfrm>
            <a:off x="6153968" y="2853604"/>
            <a:ext cx="2533322" cy="110299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12700" marR="5080" indent="635" algn="ctr">
              <a:lnSpc>
                <a:spcPct val="86200"/>
              </a:lnSpc>
              <a:spcBef>
                <a:spcPts val="345"/>
              </a:spcBef>
            </a:pPr>
            <a:r>
              <a:rPr lang="es-CO" sz="2000" spc="-5" dirty="0">
                <a:latin typeface="Arial"/>
                <a:cs typeface="Arial"/>
              </a:rPr>
              <a:t>Permite </a:t>
            </a:r>
            <a:r>
              <a:rPr lang="es-CO" sz="2000" dirty="0">
                <a:latin typeface="Arial"/>
                <a:cs typeface="Arial"/>
              </a:rPr>
              <a:t>proporcionar </a:t>
            </a:r>
            <a:r>
              <a:rPr lang="es-CO" sz="2000" spc="-5" dirty="0">
                <a:latin typeface="Arial"/>
                <a:cs typeface="Arial"/>
              </a:rPr>
              <a:t>al consumidor </a:t>
            </a:r>
            <a:r>
              <a:rPr lang="es-CO" sz="2000" dirty="0">
                <a:latin typeface="Arial"/>
                <a:cs typeface="Arial"/>
              </a:rPr>
              <a:t>información</a:t>
            </a:r>
            <a:r>
              <a:rPr lang="es-CO" sz="2000" spc="-105" dirty="0">
                <a:latin typeface="Arial"/>
                <a:cs typeface="Arial"/>
              </a:rPr>
              <a:t> </a:t>
            </a:r>
            <a:r>
              <a:rPr lang="es-CO" sz="2000" dirty="0">
                <a:latin typeface="Arial"/>
                <a:cs typeface="Arial"/>
              </a:rPr>
              <a:t>clara </a:t>
            </a:r>
            <a:r>
              <a:rPr lang="es-CO" sz="2000" spc="-5" dirty="0">
                <a:latin typeface="Arial"/>
                <a:cs typeface="Arial"/>
              </a:rPr>
              <a:t>sobre el </a:t>
            </a:r>
            <a:r>
              <a:rPr lang="es-CO" sz="2000" dirty="0">
                <a:latin typeface="Arial"/>
                <a:cs typeface="Arial"/>
              </a:rPr>
              <a:t>producto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555396B1-C0AC-05FB-C694-91B4F93DDBC6}"/>
              </a:ext>
            </a:extLst>
          </p:cNvPr>
          <p:cNvGrpSpPr/>
          <p:nvPr/>
        </p:nvGrpSpPr>
        <p:grpSpPr>
          <a:xfrm>
            <a:off x="8847936" y="3594462"/>
            <a:ext cx="1569298" cy="1332113"/>
            <a:chOff x="734899" y="1034035"/>
            <a:chExt cx="1569298" cy="1332113"/>
          </a:xfrm>
        </p:grpSpPr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1509C20B-782C-B28D-8679-15612D1289C2}"/>
                </a:ext>
              </a:extLst>
            </p:cNvPr>
            <p:cNvSpPr/>
            <p:nvPr/>
          </p:nvSpPr>
          <p:spPr>
            <a:xfrm>
              <a:off x="734899" y="1034035"/>
              <a:ext cx="1569298" cy="133211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4" name="object 11">
              <a:extLst>
                <a:ext uri="{FF2B5EF4-FFF2-40B4-BE49-F238E27FC236}">
                  <a16:creationId xmlns:a16="http://schemas.microsoft.com/office/drawing/2014/main" id="{5DB9BE31-31DA-5723-8AE3-71A1D6C59150}"/>
                </a:ext>
              </a:extLst>
            </p:cNvPr>
            <p:cNvSpPr txBox="1"/>
            <p:nvPr/>
          </p:nvSpPr>
          <p:spPr>
            <a:xfrm>
              <a:off x="778994" y="1363340"/>
              <a:ext cx="1430806" cy="538609"/>
            </a:xfrm>
            <a:prstGeom prst="rect">
              <a:avLst/>
            </a:prstGeom>
          </p:spPr>
          <p:txBody>
            <a:bodyPr vert="horz" wrap="square" lIns="0" tIns="38100" rIns="0" bIns="0" rtlCol="0">
              <a:spAutoFit/>
            </a:bodyPr>
            <a:lstStyle/>
            <a:p>
              <a:pPr marL="12700" marR="5080" indent="15240" algn="ctr">
                <a:lnSpc>
                  <a:spcPts val="1250"/>
                </a:lnSpc>
                <a:spcBef>
                  <a:spcPts val="300"/>
                </a:spcBef>
              </a:pPr>
              <a:r>
                <a:rPr lang="es-CO" spc="-5" dirty="0">
                  <a:latin typeface="Arial"/>
                  <a:cs typeface="Arial"/>
                </a:rPr>
                <a:t>Uso adecuado </a:t>
              </a:r>
              <a:r>
                <a:rPr lang="es-CO" dirty="0">
                  <a:latin typeface="Arial"/>
                  <a:cs typeface="Arial"/>
                </a:rPr>
                <a:t>y</a:t>
              </a:r>
              <a:r>
                <a:rPr lang="es-CO" spc="-60" dirty="0">
                  <a:latin typeface="Arial"/>
                  <a:cs typeface="Arial"/>
                </a:rPr>
                <a:t> </a:t>
              </a:r>
              <a:r>
                <a:rPr lang="es-CO" spc="-5" dirty="0">
                  <a:latin typeface="Arial"/>
                  <a:cs typeface="Arial"/>
                </a:rPr>
                <a:t>conservación</a:t>
              </a:r>
              <a:endParaRPr lang="es-CO" dirty="0">
                <a:latin typeface="Arial"/>
                <a:cs typeface="Arial"/>
              </a:endParaRPr>
            </a:p>
          </p:txBody>
        </p:sp>
      </p:grpSp>
      <p:sp>
        <p:nvSpPr>
          <p:cNvPr id="15" name="object 10">
            <a:extLst>
              <a:ext uri="{FF2B5EF4-FFF2-40B4-BE49-F238E27FC236}">
                <a16:creationId xmlns:a16="http://schemas.microsoft.com/office/drawing/2014/main" id="{0132BDDF-3CE9-7364-3E3E-7ABBB9059CC3}"/>
              </a:ext>
            </a:extLst>
          </p:cNvPr>
          <p:cNvSpPr txBox="1"/>
          <p:nvPr/>
        </p:nvSpPr>
        <p:spPr>
          <a:xfrm>
            <a:off x="8545436" y="2188303"/>
            <a:ext cx="1558798" cy="3462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345"/>
              </a:lnSpc>
              <a:spcBef>
                <a:spcPts val="100"/>
              </a:spcBef>
            </a:pPr>
            <a:r>
              <a:rPr lang="es-CO" spc="-5" dirty="0">
                <a:latin typeface="Arial"/>
                <a:cs typeface="Arial"/>
              </a:rPr>
              <a:t>Características</a:t>
            </a:r>
            <a:endParaRPr lang="es-CO" dirty="0">
              <a:latin typeface="Arial"/>
              <a:cs typeface="Arial"/>
            </a:endParaRPr>
          </a:p>
          <a:p>
            <a:pPr marL="78105" algn="ctr">
              <a:lnSpc>
                <a:spcPts val="1345"/>
              </a:lnSpc>
            </a:pPr>
            <a:r>
              <a:rPr lang="es-CO" dirty="0">
                <a:latin typeface="Arial"/>
                <a:cs typeface="Arial"/>
              </a:rPr>
              <a:t>del</a:t>
            </a:r>
            <a:r>
              <a:rPr lang="es-CO" spc="275" dirty="0">
                <a:latin typeface="Arial"/>
                <a:cs typeface="Arial"/>
              </a:rPr>
              <a:t> </a:t>
            </a:r>
            <a:r>
              <a:rPr lang="es-CO" dirty="0">
                <a:latin typeface="Arial"/>
                <a:cs typeface="Arial"/>
              </a:rPr>
              <a:t>producto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73706E15-8D40-050B-8F41-906B686C8231}"/>
              </a:ext>
            </a:extLst>
          </p:cNvPr>
          <p:cNvGrpSpPr/>
          <p:nvPr/>
        </p:nvGrpSpPr>
        <p:grpSpPr>
          <a:xfrm>
            <a:off x="6587428" y="587880"/>
            <a:ext cx="1583988" cy="1332113"/>
            <a:chOff x="6850529" y="920713"/>
            <a:chExt cx="1583988" cy="1332113"/>
          </a:xfrm>
        </p:grpSpPr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1E50F58D-4F50-E916-9B44-2471902D7559}"/>
                </a:ext>
              </a:extLst>
            </p:cNvPr>
            <p:cNvSpPr/>
            <p:nvPr/>
          </p:nvSpPr>
          <p:spPr>
            <a:xfrm>
              <a:off x="6850529" y="920713"/>
              <a:ext cx="1583988" cy="133211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8" name="object 9">
              <a:extLst>
                <a:ext uri="{FF2B5EF4-FFF2-40B4-BE49-F238E27FC236}">
                  <a16:creationId xmlns:a16="http://schemas.microsoft.com/office/drawing/2014/main" id="{FF639DDA-0533-71F0-7CED-B6F4F4CB5D33}"/>
                </a:ext>
              </a:extLst>
            </p:cNvPr>
            <p:cNvSpPr txBox="1"/>
            <p:nvPr/>
          </p:nvSpPr>
          <p:spPr>
            <a:xfrm>
              <a:off x="6955447" y="1400820"/>
              <a:ext cx="1374151" cy="371897"/>
            </a:xfrm>
            <a:prstGeom prst="rect">
              <a:avLst/>
            </a:prstGeom>
          </p:spPr>
          <p:txBody>
            <a:bodyPr vert="horz" wrap="square" lIns="0" tIns="38100" rIns="0" bIns="0" rtlCol="0">
              <a:spAutoFit/>
            </a:bodyPr>
            <a:lstStyle/>
            <a:p>
              <a:pPr marL="38100" marR="5080" indent="-26034">
                <a:lnSpc>
                  <a:spcPts val="1250"/>
                </a:lnSpc>
                <a:spcBef>
                  <a:spcPts val="300"/>
                </a:spcBef>
              </a:pPr>
              <a:r>
                <a:rPr lang="es-CO" dirty="0">
                  <a:latin typeface="Arial"/>
                  <a:cs typeface="Arial"/>
                </a:rPr>
                <a:t>I</a:t>
              </a:r>
              <a:r>
                <a:rPr lang="es-CO" spc="5" dirty="0">
                  <a:latin typeface="Arial"/>
                  <a:cs typeface="Arial"/>
                </a:rPr>
                <a:t>d</a:t>
              </a:r>
              <a:r>
                <a:rPr lang="es-CO" spc="-5" dirty="0">
                  <a:latin typeface="Arial"/>
                  <a:cs typeface="Arial"/>
                </a:rPr>
                <a:t>en</a:t>
              </a:r>
              <a:r>
                <a:rPr lang="es-CO" dirty="0">
                  <a:latin typeface="Arial"/>
                  <a:cs typeface="Arial"/>
                </a:rPr>
                <a:t>ti</a:t>
              </a:r>
              <a:r>
                <a:rPr lang="es-CO" spc="10" dirty="0">
                  <a:latin typeface="Arial"/>
                  <a:cs typeface="Arial"/>
                </a:rPr>
                <a:t>f</a:t>
              </a:r>
              <a:r>
                <a:rPr lang="es-CO" spc="-5" dirty="0">
                  <a:latin typeface="Arial"/>
                  <a:cs typeface="Arial"/>
                </a:rPr>
                <a:t>icación  del</a:t>
              </a:r>
              <a:r>
                <a:rPr lang="es-CO" spc="-45" dirty="0">
                  <a:latin typeface="Arial"/>
                  <a:cs typeface="Arial"/>
                </a:rPr>
                <a:t> </a:t>
              </a:r>
              <a:r>
                <a:rPr lang="es-CO" spc="-5" dirty="0">
                  <a:latin typeface="Arial"/>
                  <a:cs typeface="Arial"/>
                </a:rPr>
                <a:t>producto</a:t>
              </a:r>
              <a:endParaRPr lang="es-CO" dirty="0">
                <a:latin typeface="Arial"/>
                <a:cs typeface="Arial"/>
              </a:endParaRPr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96A28204-202B-491B-7720-184F919E97A7}"/>
              </a:ext>
            </a:extLst>
          </p:cNvPr>
          <p:cNvGrpSpPr/>
          <p:nvPr/>
        </p:nvGrpSpPr>
        <p:grpSpPr>
          <a:xfrm>
            <a:off x="4548662" y="1610510"/>
            <a:ext cx="1583988" cy="1332113"/>
            <a:chOff x="4795763" y="1903244"/>
            <a:chExt cx="1583988" cy="1332113"/>
          </a:xfrm>
        </p:grpSpPr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D01D7C98-C32C-EC17-931F-ECA76DBB3344}"/>
                </a:ext>
              </a:extLst>
            </p:cNvPr>
            <p:cNvSpPr/>
            <p:nvPr/>
          </p:nvSpPr>
          <p:spPr>
            <a:xfrm>
              <a:off x="4795763" y="1903244"/>
              <a:ext cx="1583988" cy="133211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21" name="object 14">
              <a:extLst>
                <a:ext uri="{FF2B5EF4-FFF2-40B4-BE49-F238E27FC236}">
                  <a16:creationId xmlns:a16="http://schemas.microsoft.com/office/drawing/2014/main" id="{2EACC47C-BBDC-50F4-DCD2-E6607EF29BDB}"/>
                </a:ext>
              </a:extLst>
            </p:cNvPr>
            <p:cNvSpPr txBox="1"/>
            <p:nvPr/>
          </p:nvSpPr>
          <p:spPr>
            <a:xfrm>
              <a:off x="5028184" y="2404437"/>
              <a:ext cx="1138258" cy="2898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CO" spc="-5" dirty="0">
                  <a:latin typeface="Arial"/>
                  <a:cs typeface="Arial"/>
                </a:rPr>
                <a:t>Alérgenos</a:t>
              </a:r>
              <a:endParaRPr lang="es-CO" dirty="0">
                <a:latin typeface="Arial"/>
                <a:cs typeface="Arial"/>
              </a:endParaRP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0CBD0A8B-6275-7734-31C3-4501C49C1E4B}"/>
              </a:ext>
            </a:extLst>
          </p:cNvPr>
          <p:cNvGrpSpPr/>
          <p:nvPr/>
        </p:nvGrpSpPr>
        <p:grpSpPr>
          <a:xfrm>
            <a:off x="4374259" y="3640564"/>
            <a:ext cx="1583988" cy="1332113"/>
            <a:chOff x="4637360" y="3973397"/>
            <a:chExt cx="1583988" cy="1332113"/>
          </a:xfrm>
        </p:grpSpPr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FCEDCA9E-60B0-388B-6506-598849E52117}"/>
                </a:ext>
              </a:extLst>
            </p:cNvPr>
            <p:cNvSpPr/>
            <p:nvPr/>
          </p:nvSpPr>
          <p:spPr>
            <a:xfrm>
              <a:off x="4637360" y="3973397"/>
              <a:ext cx="1583988" cy="133211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26" name="object 13">
              <a:extLst>
                <a:ext uri="{FF2B5EF4-FFF2-40B4-BE49-F238E27FC236}">
                  <a16:creationId xmlns:a16="http://schemas.microsoft.com/office/drawing/2014/main" id="{7EBDB657-7D92-488A-FFD2-B28DF1F17481}"/>
                </a:ext>
              </a:extLst>
            </p:cNvPr>
            <p:cNvSpPr txBox="1"/>
            <p:nvPr/>
          </p:nvSpPr>
          <p:spPr>
            <a:xfrm>
              <a:off x="5061738" y="4517570"/>
              <a:ext cx="809435" cy="2898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CO" dirty="0">
                  <a:latin typeface="Arial"/>
                  <a:cs typeface="Arial"/>
                </a:rPr>
                <a:t>Or</a:t>
              </a:r>
              <a:r>
                <a:rPr lang="es-CO" spc="-5" dirty="0">
                  <a:latin typeface="Arial"/>
                  <a:cs typeface="Arial"/>
                </a:rPr>
                <a:t>i</a:t>
              </a:r>
              <a:r>
                <a:rPr lang="es-CO" spc="-15" dirty="0">
                  <a:latin typeface="Arial"/>
                  <a:cs typeface="Arial"/>
                </a:rPr>
                <a:t>g</a:t>
              </a:r>
              <a:r>
                <a:rPr lang="es-CO" spc="-5" dirty="0">
                  <a:latin typeface="Arial"/>
                  <a:cs typeface="Arial"/>
                </a:rPr>
                <a:t>en</a:t>
              </a:r>
              <a:endParaRPr lang="es-CO" dirty="0">
                <a:latin typeface="Arial"/>
                <a:cs typeface="Arial"/>
              </a:endParaRPr>
            </a:p>
          </p:txBody>
        </p:sp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7A5FDA78-2B0C-7D5E-78C3-D17DE389C516}"/>
              </a:ext>
            </a:extLst>
          </p:cNvPr>
          <p:cNvGrpSpPr/>
          <p:nvPr/>
        </p:nvGrpSpPr>
        <p:grpSpPr>
          <a:xfrm>
            <a:off x="6587428" y="4933428"/>
            <a:ext cx="1583988" cy="1332113"/>
            <a:chOff x="6850529" y="5266261"/>
            <a:chExt cx="1583988" cy="1332113"/>
          </a:xfrm>
        </p:grpSpPr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B1B6108B-C95F-0D71-D27C-9CC5F815A50B}"/>
                </a:ext>
              </a:extLst>
            </p:cNvPr>
            <p:cNvSpPr/>
            <p:nvPr/>
          </p:nvSpPr>
          <p:spPr>
            <a:xfrm>
              <a:off x="6850529" y="5266261"/>
              <a:ext cx="1583988" cy="133211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33" name="object 12">
              <a:extLst>
                <a:ext uri="{FF2B5EF4-FFF2-40B4-BE49-F238E27FC236}">
                  <a16:creationId xmlns:a16="http://schemas.microsoft.com/office/drawing/2014/main" id="{F9A98276-5BDF-3BFC-C924-CCC807D072CE}"/>
                </a:ext>
              </a:extLst>
            </p:cNvPr>
            <p:cNvSpPr txBox="1"/>
            <p:nvPr/>
          </p:nvSpPr>
          <p:spPr>
            <a:xfrm>
              <a:off x="7025421" y="5787405"/>
              <a:ext cx="1280293" cy="2898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CO" dirty="0">
                  <a:latin typeface="Arial"/>
                  <a:cs typeface="Arial"/>
                </a:rPr>
                <a:t>I</a:t>
              </a:r>
              <a:r>
                <a:rPr lang="es-CO" spc="5" dirty="0">
                  <a:latin typeface="Arial"/>
                  <a:cs typeface="Arial"/>
                </a:rPr>
                <a:t>n</a:t>
              </a:r>
              <a:r>
                <a:rPr lang="es-CO" spc="-15" dirty="0">
                  <a:latin typeface="Arial"/>
                  <a:cs typeface="Arial"/>
                </a:rPr>
                <a:t>g</a:t>
              </a:r>
              <a:r>
                <a:rPr lang="es-CO" spc="-5" dirty="0">
                  <a:latin typeface="Arial"/>
                  <a:cs typeface="Arial"/>
                </a:rPr>
                <a:t>redie</a:t>
              </a:r>
              <a:r>
                <a:rPr lang="es-CO" dirty="0">
                  <a:latin typeface="Arial"/>
                  <a:cs typeface="Arial"/>
                </a:rPr>
                <a:t>nt</a:t>
              </a:r>
              <a:r>
                <a:rPr lang="es-CO" spc="5" dirty="0">
                  <a:latin typeface="Arial"/>
                  <a:cs typeface="Arial"/>
                </a:rPr>
                <a:t>e</a:t>
              </a:r>
              <a:r>
                <a:rPr lang="es-CO" dirty="0">
                  <a:latin typeface="Arial"/>
                  <a:cs typeface="Arial"/>
                </a:rPr>
                <a:t>s</a:t>
              </a:r>
            </a:p>
          </p:txBody>
        </p:sp>
      </p:grpSp>
      <p:sp>
        <p:nvSpPr>
          <p:cNvPr id="34" name="Flecha: a la derecha 17">
            <a:extLst>
              <a:ext uri="{FF2B5EF4-FFF2-40B4-BE49-F238E27FC236}">
                <a16:creationId xmlns:a16="http://schemas.microsoft.com/office/drawing/2014/main" id="{A7F164E0-409E-CDA8-93C8-5281EFF11D16}"/>
              </a:ext>
            </a:extLst>
          </p:cNvPr>
          <p:cNvSpPr/>
          <p:nvPr/>
        </p:nvSpPr>
        <p:spPr>
          <a:xfrm>
            <a:off x="3746376" y="3084170"/>
            <a:ext cx="2246945" cy="350623"/>
          </a:xfrm>
          <a:prstGeom prst="rightArrow">
            <a:avLst/>
          </a:prstGeom>
          <a:solidFill>
            <a:srgbClr val="00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8767628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852690EE-1200-8ACB-B606-8B6CB2FC00E3}"/>
              </a:ext>
            </a:extLst>
          </p:cNvPr>
          <p:cNvGrpSpPr/>
          <p:nvPr/>
        </p:nvGrpSpPr>
        <p:grpSpPr>
          <a:xfrm>
            <a:off x="484203" y="5742881"/>
            <a:ext cx="11528579" cy="862429"/>
            <a:chOff x="484203" y="5742881"/>
            <a:chExt cx="11528579" cy="862429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154E0858-3836-F2C0-1409-3FC41107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203" y="5742881"/>
              <a:ext cx="1885950" cy="78105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365E172C-7E7B-144B-C586-320684F27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26832" y="5824260"/>
              <a:ext cx="1885950" cy="781050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7A4651D6-DF0B-2675-FB65-7CF3084E1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120" y="6224876"/>
            <a:ext cx="531922" cy="420589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398EE8CF-6E31-BD45-4B62-CFD8F342CCDE}"/>
              </a:ext>
            </a:extLst>
          </p:cNvPr>
          <p:cNvSpPr/>
          <p:nvPr/>
        </p:nvSpPr>
        <p:spPr>
          <a:xfrm>
            <a:off x="16755" y="212685"/>
            <a:ext cx="324926" cy="461664"/>
          </a:xfrm>
          <a:prstGeom prst="rect">
            <a:avLst/>
          </a:prstGeom>
          <a:solidFill>
            <a:srgbClr val="009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A47B517-AA2E-90C5-8E25-2E9D90749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18" y="6265032"/>
            <a:ext cx="821647" cy="34027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CC3CBD6-6191-FADC-CCE0-EA22C29CA14D}"/>
              </a:ext>
            </a:extLst>
          </p:cNvPr>
          <p:cNvSpPr txBox="1"/>
          <p:nvPr/>
        </p:nvSpPr>
        <p:spPr>
          <a:xfrm>
            <a:off x="279015" y="187664"/>
            <a:ext cx="116436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s-CO"/>
            </a:defPPr>
            <a:lvl1pPr algn="just">
              <a:spcBef>
                <a:spcPct val="20000"/>
              </a:spcBef>
              <a:buFont typeface="Arial" panose="020B0604020202020204" pitchFamily="34" charset="0"/>
              <a:buNone/>
              <a:defRPr sz="2400" b="1">
                <a:solidFill>
                  <a:srgbClr val="0191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altLang="es-CO" dirty="0"/>
              <a:t>Información del rotulado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24647BF-F0B0-D02D-D53A-2AE2C79BEC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86" t="2716" r="2678" b="4356"/>
          <a:stretch/>
        </p:blipFill>
        <p:spPr>
          <a:xfrm>
            <a:off x="2307771" y="624449"/>
            <a:ext cx="8516830" cy="509418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87193B4-BF16-A4BF-BA76-1D33924DEE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30535">
            <a:off x="6709447" y="3413300"/>
            <a:ext cx="1752600" cy="40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920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852690EE-1200-8ACB-B606-8B6CB2FC00E3}"/>
              </a:ext>
            </a:extLst>
          </p:cNvPr>
          <p:cNvGrpSpPr/>
          <p:nvPr/>
        </p:nvGrpSpPr>
        <p:grpSpPr>
          <a:xfrm>
            <a:off x="484203" y="5770967"/>
            <a:ext cx="11528579" cy="862429"/>
            <a:chOff x="484203" y="5742881"/>
            <a:chExt cx="11528579" cy="862429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154E0858-3836-F2C0-1409-3FC41107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203" y="5742881"/>
              <a:ext cx="1885950" cy="78105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365E172C-7E7B-144B-C586-320684F27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26832" y="5824260"/>
              <a:ext cx="1885950" cy="781050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7A4651D6-DF0B-2675-FB65-7CF3084E1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120" y="6224876"/>
            <a:ext cx="531922" cy="420589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398EE8CF-6E31-BD45-4B62-CFD8F342CCDE}"/>
              </a:ext>
            </a:extLst>
          </p:cNvPr>
          <p:cNvSpPr/>
          <p:nvPr/>
        </p:nvSpPr>
        <p:spPr>
          <a:xfrm>
            <a:off x="16755" y="212685"/>
            <a:ext cx="324926" cy="461664"/>
          </a:xfrm>
          <a:prstGeom prst="rect">
            <a:avLst/>
          </a:prstGeom>
          <a:solidFill>
            <a:srgbClr val="009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A47B517-AA2E-90C5-8E25-2E9D90749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18" y="6265032"/>
            <a:ext cx="821647" cy="34027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CC3CBD6-6191-FADC-CCE0-EA22C29CA14D}"/>
              </a:ext>
            </a:extLst>
          </p:cNvPr>
          <p:cNvSpPr txBox="1"/>
          <p:nvPr/>
        </p:nvSpPr>
        <p:spPr>
          <a:xfrm>
            <a:off x="279015" y="187664"/>
            <a:ext cx="50319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s-CO"/>
            </a:defPPr>
            <a:lvl1pPr algn="just">
              <a:spcBef>
                <a:spcPct val="20000"/>
              </a:spcBef>
              <a:buFont typeface="Arial" panose="020B0604020202020204" pitchFamily="34" charset="0"/>
              <a:buNone/>
              <a:defRPr sz="2400" b="1">
                <a:solidFill>
                  <a:srgbClr val="0191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altLang="es-CO" dirty="0"/>
              <a:t>Marcado fecha de vencimiento</a:t>
            </a:r>
          </a:p>
        </p:txBody>
      </p:sp>
      <p:pic>
        <p:nvPicPr>
          <p:cNvPr id="3" name="Picture 4" descr="Empaques para café">
            <a:extLst>
              <a:ext uri="{FF2B5EF4-FFF2-40B4-BE49-F238E27FC236}">
                <a16:creationId xmlns:a16="http://schemas.microsoft.com/office/drawing/2014/main" id="{14794F82-CC01-653A-896C-725E490EB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512" y="4903423"/>
            <a:ext cx="902554" cy="90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60">
            <a:extLst>
              <a:ext uri="{FF2B5EF4-FFF2-40B4-BE49-F238E27FC236}">
                <a16:creationId xmlns:a16="http://schemas.microsoft.com/office/drawing/2014/main" id="{8A0AA987-8815-9747-7CF2-97784992FBD6}"/>
              </a:ext>
            </a:extLst>
          </p:cNvPr>
          <p:cNvSpPr txBox="1"/>
          <p:nvPr/>
        </p:nvSpPr>
        <p:spPr>
          <a:xfrm>
            <a:off x="5333033" y="2822163"/>
            <a:ext cx="1955942" cy="521937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409"/>
              </a:spcBef>
            </a:pPr>
            <a:r>
              <a:rPr lang="es-CO" sz="1400" spc="-5" dirty="0">
                <a:latin typeface="Arial"/>
                <a:cs typeface="Arial"/>
              </a:rPr>
              <a:t>&lt; 3 meses</a:t>
            </a:r>
            <a:endParaRPr lang="es-CO" sz="14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15"/>
              </a:spcBef>
            </a:pPr>
            <a:r>
              <a:rPr lang="es-CO" sz="1400" b="1" spc="-5" dirty="0">
                <a:latin typeface="Arial"/>
                <a:cs typeface="Arial"/>
              </a:rPr>
              <a:t>19-NOV</a:t>
            </a:r>
            <a:endParaRPr lang="es-CO" sz="1400" b="1" dirty="0">
              <a:latin typeface="Arial"/>
              <a:cs typeface="Arial"/>
            </a:endParaRPr>
          </a:p>
        </p:txBody>
      </p:sp>
      <p:sp>
        <p:nvSpPr>
          <p:cNvPr id="5" name="object 66">
            <a:extLst>
              <a:ext uri="{FF2B5EF4-FFF2-40B4-BE49-F238E27FC236}">
                <a16:creationId xmlns:a16="http://schemas.microsoft.com/office/drawing/2014/main" id="{B789142B-6190-2178-84EB-32CEE4B816F3}"/>
              </a:ext>
            </a:extLst>
          </p:cNvPr>
          <p:cNvSpPr txBox="1"/>
          <p:nvPr/>
        </p:nvSpPr>
        <p:spPr>
          <a:xfrm>
            <a:off x="4904328" y="5032175"/>
            <a:ext cx="2882126" cy="936154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spcBef>
                <a:spcPts val="100"/>
              </a:spcBef>
            </a:pPr>
            <a:r>
              <a:rPr lang="es-CO" sz="2000" b="1" spc="-5" dirty="0">
                <a:solidFill>
                  <a:srgbClr val="080808"/>
                </a:solidFill>
                <a:latin typeface="Arial"/>
                <a:cs typeface="Arial"/>
              </a:rPr>
              <a:t>No se permite</a:t>
            </a:r>
            <a:r>
              <a:rPr lang="es-CO" sz="2000" b="1" spc="200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lang="es-CO" sz="2000" b="1" spc="-5" dirty="0">
                <a:solidFill>
                  <a:srgbClr val="080808"/>
                </a:solidFill>
                <a:latin typeface="Arial"/>
                <a:cs typeface="Arial"/>
              </a:rPr>
              <a:t>el uso </a:t>
            </a:r>
            <a:r>
              <a:rPr lang="es-CO" sz="2000" b="1" spc="-10" dirty="0">
                <a:solidFill>
                  <a:srgbClr val="080808"/>
                </a:solidFill>
                <a:latin typeface="Arial"/>
                <a:cs typeface="Arial"/>
              </a:rPr>
              <a:t>de </a:t>
            </a:r>
            <a:r>
              <a:rPr lang="es-CO" sz="2000" b="1" spc="-5" dirty="0">
                <a:solidFill>
                  <a:srgbClr val="080808"/>
                </a:solidFill>
                <a:latin typeface="Arial"/>
                <a:cs typeface="Arial"/>
              </a:rPr>
              <a:t>adhesivo o </a:t>
            </a:r>
            <a:r>
              <a:rPr lang="es-CO" sz="2000" b="1" dirty="0">
                <a:solidFill>
                  <a:srgbClr val="080808"/>
                </a:solidFill>
                <a:latin typeface="Arial"/>
                <a:cs typeface="Arial"/>
              </a:rPr>
              <a:t>sticker </a:t>
            </a:r>
            <a:r>
              <a:rPr lang="es-CO" sz="2000" b="1" spc="-5" dirty="0">
                <a:solidFill>
                  <a:srgbClr val="080808"/>
                </a:solidFill>
                <a:latin typeface="Arial"/>
                <a:cs typeface="Arial"/>
              </a:rPr>
              <a:t>para declarar F. Vto.</a:t>
            </a:r>
            <a:endParaRPr lang="es-CO" sz="2000" b="1" dirty="0">
              <a:solidFill>
                <a:srgbClr val="080808"/>
              </a:solidFill>
              <a:latin typeface="Arial"/>
              <a:cs typeface="Arial"/>
            </a:endParaRPr>
          </a:p>
        </p:txBody>
      </p:sp>
      <p:sp>
        <p:nvSpPr>
          <p:cNvPr id="8" name="Flecha abajo 78">
            <a:extLst>
              <a:ext uri="{FF2B5EF4-FFF2-40B4-BE49-F238E27FC236}">
                <a16:creationId xmlns:a16="http://schemas.microsoft.com/office/drawing/2014/main" id="{DE0101D9-091A-0E53-CFF7-FB760F8BFC10}"/>
              </a:ext>
            </a:extLst>
          </p:cNvPr>
          <p:cNvSpPr/>
          <p:nvPr/>
        </p:nvSpPr>
        <p:spPr>
          <a:xfrm>
            <a:off x="2590744" y="2078542"/>
            <a:ext cx="235956" cy="494054"/>
          </a:xfrm>
          <a:prstGeom prst="downArrow">
            <a:avLst/>
          </a:prstGeom>
          <a:solidFill>
            <a:srgbClr val="08080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54592958-F56E-FDDB-02F5-D5ADD4AAB8FF}"/>
              </a:ext>
            </a:extLst>
          </p:cNvPr>
          <p:cNvSpPr/>
          <p:nvPr/>
        </p:nvSpPr>
        <p:spPr>
          <a:xfrm>
            <a:off x="1134704" y="2648600"/>
            <a:ext cx="3487217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CO" sz="2000" b="1" dirty="0">
                <a:solidFill>
                  <a:srgbClr val="000000"/>
                </a:solidFill>
                <a:latin typeface="arial" panose="020B0604020202020204" pitchFamily="34" charset="0"/>
              </a:rPr>
              <a:t>DÍA,   MES   y   AÑO</a:t>
            </a:r>
            <a:endParaRPr lang="es-CO" sz="2000" b="1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56F3BB44-2F6D-E3D5-C1B7-7353897838DA}"/>
              </a:ext>
            </a:extLst>
          </p:cNvPr>
          <p:cNvSpPr/>
          <p:nvPr/>
        </p:nvSpPr>
        <p:spPr>
          <a:xfrm>
            <a:off x="727777" y="3683516"/>
            <a:ext cx="1129393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CO" sz="1200" dirty="0">
                <a:solidFill>
                  <a:srgbClr val="000000"/>
                </a:solidFill>
                <a:latin typeface="arial" panose="020B0604020202020204" pitchFamily="34" charset="0"/>
              </a:rPr>
              <a:t>Única/ </a:t>
            </a:r>
            <a:r>
              <a:rPr lang="es-CO" sz="1200" b="1" dirty="0">
                <a:solidFill>
                  <a:srgbClr val="000000"/>
                </a:solidFill>
                <a:latin typeface="arial" panose="020B0604020202020204" pitchFamily="34" charset="0"/>
              </a:rPr>
              <a:t>Números</a:t>
            </a:r>
            <a:endParaRPr lang="es-CO" sz="1200" b="1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E66A5FF0-7E2B-9F6B-E897-9E9E1B6317A6}"/>
              </a:ext>
            </a:extLst>
          </p:cNvPr>
          <p:cNvSpPr/>
          <p:nvPr/>
        </p:nvSpPr>
        <p:spPr>
          <a:xfrm>
            <a:off x="1106140" y="2428286"/>
            <a:ext cx="142429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800" dirty="0">
                <a:solidFill>
                  <a:srgbClr val="000000"/>
                </a:solidFill>
                <a:latin typeface="arial" panose="020B0604020202020204" pitchFamily="34" charset="0"/>
              </a:rPr>
              <a:t>orden estricto y secuencial</a:t>
            </a:r>
            <a:endParaRPr lang="es-CO" sz="800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05F91E9E-CC20-CD79-0090-3EEE10BE5F1B}"/>
              </a:ext>
            </a:extLst>
          </p:cNvPr>
          <p:cNvSpPr/>
          <p:nvPr/>
        </p:nvSpPr>
        <p:spPr>
          <a:xfrm>
            <a:off x="2115199" y="3702707"/>
            <a:ext cx="1099180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CO" sz="1200" dirty="0">
                <a:solidFill>
                  <a:srgbClr val="000000"/>
                </a:solidFill>
                <a:latin typeface="arial" panose="020B0604020202020204" pitchFamily="34" charset="0"/>
              </a:rPr>
              <a:t>3 Primeras </a:t>
            </a:r>
            <a:r>
              <a:rPr lang="es-CO" sz="1200" b="1" dirty="0">
                <a:solidFill>
                  <a:srgbClr val="000000"/>
                </a:solidFill>
                <a:latin typeface="arial" panose="020B0604020202020204" pitchFamily="34" charset="0"/>
              </a:rPr>
              <a:t>Letras</a:t>
            </a:r>
            <a:r>
              <a:rPr lang="es-CO" sz="1200" dirty="0">
                <a:solidFill>
                  <a:srgbClr val="000000"/>
                </a:solidFill>
                <a:latin typeface="arial" panose="020B0604020202020204" pitchFamily="34" charset="0"/>
              </a:rPr>
              <a:t> o </a:t>
            </a:r>
            <a:r>
              <a:rPr lang="es-CO" sz="1200" b="1" dirty="0">
                <a:solidFill>
                  <a:srgbClr val="000000"/>
                </a:solidFill>
                <a:latin typeface="arial" panose="020B0604020202020204" pitchFamily="34" charset="0"/>
              </a:rPr>
              <a:t>Números</a:t>
            </a:r>
            <a:endParaRPr lang="es-CO" sz="1200" b="1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F1941E32-37C1-452D-40B2-419FB16A3B96}"/>
              </a:ext>
            </a:extLst>
          </p:cNvPr>
          <p:cNvSpPr/>
          <p:nvPr/>
        </p:nvSpPr>
        <p:spPr>
          <a:xfrm>
            <a:off x="3442945" y="3702707"/>
            <a:ext cx="1127850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CO" sz="1200" dirty="0">
                <a:solidFill>
                  <a:srgbClr val="000000"/>
                </a:solidFill>
                <a:latin typeface="arial" panose="020B0604020202020204" pitchFamily="34" charset="0"/>
              </a:rPr>
              <a:t>2 Últimos </a:t>
            </a:r>
            <a:r>
              <a:rPr lang="es-CO" sz="1200" b="1" dirty="0">
                <a:solidFill>
                  <a:srgbClr val="000000"/>
                </a:solidFill>
                <a:latin typeface="arial" panose="020B0604020202020204" pitchFamily="34" charset="0"/>
              </a:rPr>
              <a:t>Dígitos</a:t>
            </a:r>
            <a:endParaRPr lang="es-CO" sz="1200" b="1" dirty="0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267AD7F5-8D00-F819-8B7E-F40114D912A0}"/>
              </a:ext>
            </a:extLst>
          </p:cNvPr>
          <p:cNvSpPr/>
          <p:nvPr/>
        </p:nvSpPr>
        <p:spPr>
          <a:xfrm>
            <a:off x="4967054" y="875186"/>
            <a:ext cx="2667000" cy="738664"/>
          </a:xfrm>
          <a:prstGeom prst="rect">
            <a:avLst/>
          </a:prstGeom>
          <a:solidFill>
            <a:srgbClr val="99FF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CO" sz="1400" dirty="0">
                <a:solidFill>
                  <a:srgbClr val="000000"/>
                </a:solidFill>
                <a:latin typeface="arial" panose="020B0604020202020204" pitchFamily="34" charset="0"/>
              </a:rPr>
              <a:t>Fecha de Vencimiento </a:t>
            </a:r>
          </a:p>
          <a:p>
            <a:pPr algn="ctr"/>
            <a:r>
              <a:rPr lang="es-CO" sz="1400" dirty="0">
                <a:solidFill>
                  <a:srgbClr val="000000"/>
                </a:solidFill>
                <a:latin typeface="arial" panose="020B0604020202020204" pitchFamily="34" charset="0"/>
              </a:rPr>
              <a:t>y/o de Duración Mínima </a:t>
            </a:r>
          </a:p>
          <a:p>
            <a:pPr algn="ctr"/>
            <a:r>
              <a:rPr lang="es-CO" sz="1400" dirty="0">
                <a:solidFill>
                  <a:srgbClr val="000000"/>
                </a:solidFill>
                <a:latin typeface="arial" panose="020B0604020202020204" pitchFamily="34" charset="0"/>
              </a:rPr>
              <a:t>constará x lo – de:</a:t>
            </a:r>
            <a:endParaRPr lang="es-CO" sz="1400" dirty="0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96EAB8A4-1A1D-D6F2-F131-35A1A27259D8}"/>
              </a:ext>
            </a:extLst>
          </p:cNvPr>
          <p:cNvSpPr/>
          <p:nvPr/>
        </p:nvSpPr>
        <p:spPr>
          <a:xfrm>
            <a:off x="5751524" y="2491727"/>
            <a:ext cx="1118960" cy="307777"/>
          </a:xfrm>
          <a:prstGeom prst="rect">
            <a:avLst/>
          </a:prstGeom>
          <a:solidFill>
            <a:srgbClr val="99FF99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ts val="315"/>
              </a:spcBef>
            </a:pPr>
            <a:r>
              <a:rPr lang="es-CO" sz="1400" b="1" spc="-5" dirty="0">
                <a:latin typeface="Arial"/>
                <a:cs typeface="Arial"/>
              </a:rPr>
              <a:t>DÍA y MES </a:t>
            </a:r>
          </a:p>
        </p:txBody>
      </p:sp>
      <p:sp>
        <p:nvSpPr>
          <p:cNvPr id="27" name="object 60">
            <a:extLst>
              <a:ext uri="{FF2B5EF4-FFF2-40B4-BE49-F238E27FC236}">
                <a16:creationId xmlns:a16="http://schemas.microsoft.com/office/drawing/2014/main" id="{503CE380-73C2-96C8-CEB5-8DF7D797D357}"/>
              </a:ext>
            </a:extLst>
          </p:cNvPr>
          <p:cNvSpPr txBox="1"/>
          <p:nvPr/>
        </p:nvSpPr>
        <p:spPr>
          <a:xfrm>
            <a:off x="5349408" y="4033952"/>
            <a:ext cx="1955942" cy="521937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409"/>
              </a:spcBef>
            </a:pPr>
            <a:r>
              <a:rPr lang="es-CO" sz="1400" spc="-5" dirty="0">
                <a:latin typeface="Arial"/>
                <a:cs typeface="Arial"/>
              </a:rPr>
              <a:t>&gt; 3 meses</a:t>
            </a:r>
            <a:endParaRPr lang="es-CO" sz="14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15"/>
              </a:spcBef>
            </a:pPr>
            <a:r>
              <a:rPr lang="es-CO" sz="1400" b="1" spc="-5" dirty="0">
                <a:latin typeface="Arial"/>
                <a:cs typeface="Arial"/>
              </a:rPr>
              <a:t>11-2023</a:t>
            </a:r>
            <a:endParaRPr lang="es-CO" sz="1400" b="1" dirty="0">
              <a:latin typeface="Arial"/>
              <a:cs typeface="Arial"/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8191EC92-90FA-6213-56E8-47BC7001774E}"/>
              </a:ext>
            </a:extLst>
          </p:cNvPr>
          <p:cNvSpPr/>
          <p:nvPr/>
        </p:nvSpPr>
        <p:spPr>
          <a:xfrm>
            <a:off x="5747542" y="3703516"/>
            <a:ext cx="1159676" cy="307777"/>
          </a:xfrm>
          <a:prstGeom prst="rect">
            <a:avLst/>
          </a:prstGeom>
          <a:solidFill>
            <a:srgbClr val="99FF99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ts val="315"/>
              </a:spcBef>
            </a:pPr>
            <a:r>
              <a:rPr lang="es-CO" sz="1400" b="1" spc="-5" dirty="0">
                <a:latin typeface="Arial"/>
                <a:cs typeface="Arial"/>
              </a:rPr>
              <a:t>MES y AÑO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CDCFD2FF-3BE0-F3DE-27AC-A325C502F310}"/>
              </a:ext>
            </a:extLst>
          </p:cNvPr>
          <p:cNvSpPr/>
          <p:nvPr/>
        </p:nvSpPr>
        <p:spPr>
          <a:xfrm>
            <a:off x="8075410" y="925502"/>
            <a:ext cx="3144354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CO" sz="1200" dirty="0">
                <a:solidFill>
                  <a:srgbClr val="000000"/>
                </a:solidFill>
                <a:latin typeface="arial" panose="020B0604020202020204" pitchFamily="34" charset="0"/>
              </a:rPr>
              <a:t>Fecha de Vencimiento deberá declararse con las palabras o abreviaturas</a:t>
            </a:r>
            <a:endParaRPr lang="es-CO" sz="1200" dirty="0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F69A86B7-C792-634F-20CA-7872CABEE851}"/>
              </a:ext>
            </a:extLst>
          </p:cNvPr>
          <p:cNvSpPr/>
          <p:nvPr/>
        </p:nvSpPr>
        <p:spPr>
          <a:xfrm>
            <a:off x="1418924" y="1188399"/>
            <a:ext cx="2667000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CO" sz="1600" dirty="0">
                <a:solidFill>
                  <a:srgbClr val="000000"/>
                </a:solidFill>
                <a:latin typeface="arial" panose="020B0604020202020204" pitchFamily="34" charset="0"/>
              </a:rPr>
              <a:t>Fecha de Vencimiento </a:t>
            </a:r>
          </a:p>
          <a:p>
            <a:pPr algn="ctr"/>
            <a:r>
              <a:rPr lang="es-CO" sz="1600" dirty="0">
                <a:solidFill>
                  <a:srgbClr val="000000"/>
                </a:solidFill>
                <a:latin typeface="arial" panose="020B0604020202020204" pitchFamily="34" charset="0"/>
              </a:rPr>
              <a:t>y/o de Duración Mínima </a:t>
            </a:r>
          </a:p>
          <a:p>
            <a:pPr algn="ctr"/>
            <a:r>
              <a:rPr lang="es-CO" sz="1600" dirty="0">
                <a:solidFill>
                  <a:srgbClr val="000000"/>
                </a:solidFill>
                <a:latin typeface="arial" panose="020B0604020202020204" pitchFamily="34" charset="0"/>
              </a:rPr>
              <a:t>se debe indicar</a:t>
            </a:r>
            <a:endParaRPr lang="es-CO" sz="1600" dirty="0"/>
          </a:p>
        </p:txBody>
      </p:sp>
      <p:sp>
        <p:nvSpPr>
          <p:cNvPr id="31" name="Flecha abajo 109">
            <a:extLst>
              <a:ext uri="{FF2B5EF4-FFF2-40B4-BE49-F238E27FC236}">
                <a16:creationId xmlns:a16="http://schemas.microsoft.com/office/drawing/2014/main" id="{79DF1CC3-BDC8-620C-B30A-FE8AFFCC3018}"/>
              </a:ext>
            </a:extLst>
          </p:cNvPr>
          <p:cNvSpPr/>
          <p:nvPr/>
        </p:nvSpPr>
        <p:spPr>
          <a:xfrm>
            <a:off x="6193026" y="1883808"/>
            <a:ext cx="235956" cy="494054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32" name="object 20">
            <a:extLst>
              <a:ext uri="{FF2B5EF4-FFF2-40B4-BE49-F238E27FC236}">
                <a16:creationId xmlns:a16="http://schemas.microsoft.com/office/drawing/2014/main" id="{9B1D1DF9-42B7-5E30-44F0-928415C0B10F}"/>
              </a:ext>
            </a:extLst>
          </p:cNvPr>
          <p:cNvSpPr txBox="1"/>
          <p:nvPr/>
        </p:nvSpPr>
        <p:spPr>
          <a:xfrm>
            <a:off x="9585651" y="4183729"/>
            <a:ext cx="1634113" cy="3943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s-CO" sz="1200" spc="-5" dirty="0">
                <a:solidFill>
                  <a:srgbClr val="002060"/>
                </a:solidFill>
                <a:latin typeface="Arial"/>
                <a:cs typeface="Arial"/>
              </a:rPr>
              <a:t>Fecha de Vencimiento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s-CO" sz="1200" b="1" spc="-30" dirty="0">
                <a:solidFill>
                  <a:srgbClr val="002060"/>
                </a:solidFill>
                <a:latin typeface="Arial"/>
                <a:cs typeface="Arial"/>
              </a:rPr>
              <a:t>F. Vto</a:t>
            </a:r>
            <a:r>
              <a:rPr lang="es-CO" sz="1200" spc="-30" dirty="0">
                <a:solidFill>
                  <a:srgbClr val="002060"/>
                </a:solidFill>
                <a:latin typeface="Arial"/>
                <a:cs typeface="Arial"/>
              </a:rPr>
              <a:t>.</a:t>
            </a:r>
            <a:endParaRPr lang="es-CO" sz="12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69D000B2-0437-F081-BBF7-B5F6A23DB46A}"/>
              </a:ext>
            </a:extLst>
          </p:cNvPr>
          <p:cNvSpPr/>
          <p:nvPr/>
        </p:nvSpPr>
        <p:spPr>
          <a:xfrm>
            <a:off x="9561722" y="2230463"/>
            <a:ext cx="18011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>
                <a:solidFill>
                  <a:srgbClr val="002060"/>
                </a:solidFill>
                <a:latin typeface="arial" panose="020B0604020202020204" pitchFamily="34" charset="0"/>
              </a:rPr>
              <a:t>Fecha límite de consumo recomendada</a:t>
            </a:r>
            <a:endParaRPr lang="es-CO" sz="1200" dirty="0">
              <a:solidFill>
                <a:srgbClr val="002060"/>
              </a:solidFill>
            </a:endParaRPr>
          </a:p>
        </p:txBody>
      </p:sp>
      <p:sp>
        <p:nvSpPr>
          <p:cNvPr id="34" name="Flecha abajo 138">
            <a:extLst>
              <a:ext uri="{FF2B5EF4-FFF2-40B4-BE49-F238E27FC236}">
                <a16:creationId xmlns:a16="http://schemas.microsoft.com/office/drawing/2014/main" id="{F6BB71C9-751D-B438-49B3-C69958891D1B}"/>
              </a:ext>
            </a:extLst>
          </p:cNvPr>
          <p:cNvSpPr/>
          <p:nvPr/>
        </p:nvSpPr>
        <p:spPr>
          <a:xfrm>
            <a:off x="9355801" y="1419463"/>
            <a:ext cx="235956" cy="494054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EA55B361-A346-2040-AE84-10939B99BE81}"/>
              </a:ext>
            </a:extLst>
          </p:cNvPr>
          <p:cNvSpPr/>
          <p:nvPr/>
        </p:nvSpPr>
        <p:spPr>
          <a:xfrm>
            <a:off x="9539203" y="2697920"/>
            <a:ext cx="15648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dirty="0">
                <a:solidFill>
                  <a:srgbClr val="002060"/>
                </a:solidFill>
                <a:latin typeface="arial" panose="020B0604020202020204" pitchFamily="34" charset="0"/>
              </a:rPr>
              <a:t>Fecha de caducidad</a:t>
            </a:r>
            <a:endParaRPr lang="es-CO" sz="1200" dirty="0">
              <a:solidFill>
                <a:srgbClr val="002060"/>
              </a:solidFill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BF260227-DD3C-B2F7-98B2-0F1C7CC04E6B}"/>
              </a:ext>
            </a:extLst>
          </p:cNvPr>
          <p:cNvSpPr/>
          <p:nvPr/>
        </p:nvSpPr>
        <p:spPr>
          <a:xfrm>
            <a:off x="9463360" y="3081725"/>
            <a:ext cx="19261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>
                <a:solidFill>
                  <a:srgbClr val="002060"/>
                </a:solidFill>
                <a:latin typeface="arial" panose="020B0604020202020204" pitchFamily="34" charset="0"/>
              </a:rPr>
              <a:t> “Consúmase antes de...” </a:t>
            </a: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9EB5774B-19A8-8C37-4CFC-2F7DC3C5F1CA}"/>
              </a:ext>
            </a:extLst>
          </p:cNvPr>
          <p:cNvSpPr/>
          <p:nvPr/>
        </p:nvSpPr>
        <p:spPr>
          <a:xfrm>
            <a:off x="8104914" y="2492652"/>
            <a:ext cx="1415838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CO" sz="1200" b="1" dirty="0">
                <a:solidFill>
                  <a:srgbClr val="000000"/>
                </a:solidFill>
                <a:latin typeface="arial" panose="020B0604020202020204" pitchFamily="34" charset="0"/>
              </a:rPr>
              <a:t>SIN ABREVIATURAS</a:t>
            </a:r>
            <a:endParaRPr lang="es-CO" sz="1200" b="1" dirty="0"/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490B9002-3F82-9795-7DD8-FC722D91778F}"/>
              </a:ext>
            </a:extLst>
          </p:cNvPr>
          <p:cNvSpPr/>
          <p:nvPr/>
        </p:nvSpPr>
        <p:spPr>
          <a:xfrm>
            <a:off x="8115410" y="4543369"/>
            <a:ext cx="1446312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CO" sz="1200" b="1" dirty="0">
                <a:solidFill>
                  <a:srgbClr val="000000"/>
                </a:solidFill>
                <a:latin typeface="arial" panose="020B0604020202020204" pitchFamily="34" charset="0"/>
              </a:rPr>
              <a:t>PALABRAS o ABREVIATURAS</a:t>
            </a:r>
            <a:endParaRPr lang="es-CO" sz="1200" b="1" dirty="0"/>
          </a:p>
        </p:txBody>
      </p:sp>
      <p:sp>
        <p:nvSpPr>
          <p:cNvPr id="39" name="object 20">
            <a:extLst>
              <a:ext uri="{FF2B5EF4-FFF2-40B4-BE49-F238E27FC236}">
                <a16:creationId xmlns:a16="http://schemas.microsoft.com/office/drawing/2014/main" id="{C376C20D-5E8C-899E-C239-057FEBED5380}"/>
              </a:ext>
            </a:extLst>
          </p:cNvPr>
          <p:cNvSpPr txBox="1"/>
          <p:nvPr/>
        </p:nvSpPr>
        <p:spPr>
          <a:xfrm>
            <a:off x="9681042" y="4833986"/>
            <a:ext cx="1213321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CO" sz="1200" spc="-5" dirty="0">
                <a:solidFill>
                  <a:srgbClr val="002060"/>
                </a:solidFill>
                <a:latin typeface="Arial"/>
                <a:cs typeface="Arial"/>
              </a:rPr>
              <a:t>Vence –</a:t>
            </a:r>
            <a:r>
              <a:rPr lang="es-CO" sz="1200" spc="1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s-CO" sz="1200" b="1" spc="-30" dirty="0">
                <a:solidFill>
                  <a:srgbClr val="002060"/>
                </a:solidFill>
                <a:latin typeface="Arial"/>
                <a:cs typeface="Arial"/>
              </a:rPr>
              <a:t>Ven</a:t>
            </a:r>
            <a:r>
              <a:rPr lang="es-CO" sz="1200" spc="-30" dirty="0">
                <a:solidFill>
                  <a:srgbClr val="002060"/>
                </a:solidFill>
                <a:latin typeface="Arial"/>
                <a:cs typeface="Arial"/>
              </a:rPr>
              <a:t>.</a:t>
            </a:r>
            <a:endParaRPr lang="es-CO" sz="12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40" name="object 20">
            <a:extLst>
              <a:ext uri="{FF2B5EF4-FFF2-40B4-BE49-F238E27FC236}">
                <a16:creationId xmlns:a16="http://schemas.microsoft.com/office/drawing/2014/main" id="{CD490352-72CF-7BE4-CC80-5898684C7929}"/>
              </a:ext>
            </a:extLst>
          </p:cNvPr>
          <p:cNvSpPr txBox="1"/>
          <p:nvPr/>
        </p:nvSpPr>
        <p:spPr>
          <a:xfrm>
            <a:off x="9699592" y="5307130"/>
            <a:ext cx="1213321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CO" sz="1200" spc="-5" dirty="0">
                <a:solidFill>
                  <a:srgbClr val="002060"/>
                </a:solidFill>
                <a:latin typeface="Arial"/>
                <a:cs typeface="Arial"/>
              </a:rPr>
              <a:t>Expira –</a:t>
            </a:r>
            <a:r>
              <a:rPr lang="es-CO" sz="1200" spc="1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s-CO" sz="1200" b="1" spc="-30" dirty="0">
                <a:solidFill>
                  <a:srgbClr val="002060"/>
                </a:solidFill>
                <a:latin typeface="Arial"/>
                <a:cs typeface="Arial"/>
              </a:rPr>
              <a:t>Exp</a:t>
            </a:r>
            <a:r>
              <a:rPr lang="es-CO" sz="1200" spc="-30" dirty="0">
                <a:solidFill>
                  <a:srgbClr val="002060"/>
                </a:solidFill>
                <a:latin typeface="Arial"/>
                <a:cs typeface="Arial"/>
              </a:rPr>
              <a:t>.</a:t>
            </a:r>
            <a:endParaRPr lang="es-CO" sz="12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A6756616-3037-1AE4-CE68-4B16D4A8A7F6}"/>
              </a:ext>
            </a:extLst>
          </p:cNvPr>
          <p:cNvSpPr/>
          <p:nvPr/>
        </p:nvSpPr>
        <p:spPr>
          <a:xfrm>
            <a:off x="9561722" y="1384310"/>
            <a:ext cx="173541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050" spc="-5" dirty="0">
                <a:latin typeface="Arial" panose="020B0604020202020204" pitchFamily="34" charset="0"/>
                <a:cs typeface="Arial" panose="020B0604020202020204" pitchFamily="34" charset="0"/>
              </a:rPr>
              <a:t>Acompañada de la Fecha </a:t>
            </a:r>
          </a:p>
          <a:p>
            <a:r>
              <a:rPr lang="es-CO" sz="1050" spc="-5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s-CO" sz="1050" spc="-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s-CO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ref. donde aparece </a:t>
            </a:r>
          </a:p>
          <a:p>
            <a:r>
              <a:rPr lang="es-CO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fecha</a:t>
            </a:r>
            <a:endParaRPr lang="es-CO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CO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F376DB84-1C59-D1F1-8CA4-B58B58EB0141}"/>
              </a:ext>
            </a:extLst>
          </p:cNvPr>
          <p:cNvSpPr/>
          <p:nvPr/>
        </p:nvSpPr>
        <p:spPr>
          <a:xfrm>
            <a:off x="4875821" y="722786"/>
            <a:ext cx="2910633" cy="40700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F64E0FD5-85B7-2428-DC2D-28B5DA760645}"/>
              </a:ext>
            </a:extLst>
          </p:cNvPr>
          <p:cNvSpPr/>
          <p:nvPr/>
        </p:nvSpPr>
        <p:spPr>
          <a:xfrm>
            <a:off x="8014896" y="847078"/>
            <a:ext cx="3347975" cy="50457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FF8040A7-B410-E2C9-8564-D27B04FF48C8}"/>
              </a:ext>
            </a:extLst>
          </p:cNvPr>
          <p:cNvSpPr txBox="1"/>
          <p:nvPr/>
        </p:nvSpPr>
        <p:spPr>
          <a:xfrm>
            <a:off x="1607475" y="5222968"/>
            <a:ext cx="10154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700" b="1" dirty="0">
                <a:latin typeface="Arial" panose="020B0604020202020204" pitchFamily="34" charset="0"/>
                <a:cs typeface="Arial" panose="020B0604020202020204" pitchFamily="34" charset="0"/>
              </a:rPr>
              <a:t>Ven. 16-Jun-23</a:t>
            </a:r>
            <a:endParaRPr lang="es-CO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Flecha abajo 78">
            <a:extLst>
              <a:ext uri="{FF2B5EF4-FFF2-40B4-BE49-F238E27FC236}">
                <a16:creationId xmlns:a16="http://schemas.microsoft.com/office/drawing/2014/main" id="{3F3D57A5-B654-3BAE-C868-8508848B7962}"/>
              </a:ext>
            </a:extLst>
          </p:cNvPr>
          <p:cNvSpPr/>
          <p:nvPr/>
        </p:nvSpPr>
        <p:spPr>
          <a:xfrm>
            <a:off x="2590744" y="3152273"/>
            <a:ext cx="235956" cy="494054"/>
          </a:xfrm>
          <a:prstGeom prst="downArrow">
            <a:avLst/>
          </a:prstGeom>
          <a:solidFill>
            <a:srgbClr val="08080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49" name="Flecha abajo 78">
            <a:extLst>
              <a:ext uri="{FF2B5EF4-FFF2-40B4-BE49-F238E27FC236}">
                <a16:creationId xmlns:a16="http://schemas.microsoft.com/office/drawing/2014/main" id="{D79E3068-7059-6705-0EFD-A7C93DD1AAB8}"/>
              </a:ext>
            </a:extLst>
          </p:cNvPr>
          <p:cNvSpPr/>
          <p:nvPr/>
        </p:nvSpPr>
        <p:spPr>
          <a:xfrm>
            <a:off x="2546811" y="4397568"/>
            <a:ext cx="235956" cy="494054"/>
          </a:xfrm>
          <a:prstGeom prst="downArrow">
            <a:avLst/>
          </a:prstGeom>
          <a:solidFill>
            <a:srgbClr val="08080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50" name="Flecha abajo 78">
            <a:extLst>
              <a:ext uri="{FF2B5EF4-FFF2-40B4-BE49-F238E27FC236}">
                <a16:creationId xmlns:a16="http://schemas.microsoft.com/office/drawing/2014/main" id="{385556A7-73AC-C319-5269-004D355A1843}"/>
              </a:ext>
            </a:extLst>
          </p:cNvPr>
          <p:cNvSpPr/>
          <p:nvPr/>
        </p:nvSpPr>
        <p:spPr>
          <a:xfrm rot="2279227">
            <a:off x="3552641" y="4138506"/>
            <a:ext cx="235956" cy="1017061"/>
          </a:xfrm>
          <a:prstGeom prst="downArrow">
            <a:avLst/>
          </a:prstGeom>
          <a:solidFill>
            <a:srgbClr val="08080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51" name="Flecha abajo 78">
            <a:extLst>
              <a:ext uri="{FF2B5EF4-FFF2-40B4-BE49-F238E27FC236}">
                <a16:creationId xmlns:a16="http://schemas.microsoft.com/office/drawing/2014/main" id="{34EE4DD9-AB4F-9CEA-8DC7-311CA809843A}"/>
              </a:ext>
            </a:extLst>
          </p:cNvPr>
          <p:cNvSpPr/>
          <p:nvPr/>
        </p:nvSpPr>
        <p:spPr>
          <a:xfrm rot="19167161">
            <a:off x="1470550" y="4138188"/>
            <a:ext cx="235956" cy="1008914"/>
          </a:xfrm>
          <a:prstGeom prst="downArrow">
            <a:avLst/>
          </a:prstGeom>
          <a:solidFill>
            <a:srgbClr val="08080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52" name="Flecha abajo 78">
            <a:extLst>
              <a:ext uri="{FF2B5EF4-FFF2-40B4-BE49-F238E27FC236}">
                <a16:creationId xmlns:a16="http://schemas.microsoft.com/office/drawing/2014/main" id="{F2906F14-CFFD-63E7-5AF2-145A129182BF}"/>
              </a:ext>
            </a:extLst>
          </p:cNvPr>
          <p:cNvSpPr/>
          <p:nvPr/>
        </p:nvSpPr>
        <p:spPr>
          <a:xfrm rot="2279227">
            <a:off x="1585053" y="3003178"/>
            <a:ext cx="64040" cy="697014"/>
          </a:xfrm>
          <a:prstGeom prst="downArrow">
            <a:avLst/>
          </a:prstGeom>
          <a:solidFill>
            <a:srgbClr val="08080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53" name="Flecha abajo 78">
            <a:extLst>
              <a:ext uri="{FF2B5EF4-FFF2-40B4-BE49-F238E27FC236}">
                <a16:creationId xmlns:a16="http://schemas.microsoft.com/office/drawing/2014/main" id="{C2B139D9-AB8C-F1B0-AF96-C52EFE8C43C8}"/>
              </a:ext>
            </a:extLst>
          </p:cNvPr>
          <p:cNvSpPr/>
          <p:nvPr/>
        </p:nvSpPr>
        <p:spPr>
          <a:xfrm rot="19785131">
            <a:off x="3929907" y="3032383"/>
            <a:ext cx="64040" cy="697014"/>
          </a:xfrm>
          <a:prstGeom prst="downArrow">
            <a:avLst/>
          </a:prstGeom>
          <a:solidFill>
            <a:srgbClr val="08080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6717F09B-9CF1-A38E-A4A8-1A1541E4FF98}"/>
              </a:ext>
            </a:extLst>
          </p:cNvPr>
          <p:cNvSpPr/>
          <p:nvPr/>
        </p:nvSpPr>
        <p:spPr>
          <a:xfrm>
            <a:off x="568171" y="674349"/>
            <a:ext cx="4202213" cy="5459022"/>
          </a:xfrm>
          <a:prstGeom prst="rect">
            <a:avLst/>
          </a:prstGeom>
          <a:noFill/>
          <a:ln w="28575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50FAA4DB-12F1-91ED-7921-69704B5604E2}"/>
              </a:ext>
            </a:extLst>
          </p:cNvPr>
          <p:cNvSpPr/>
          <p:nvPr/>
        </p:nvSpPr>
        <p:spPr>
          <a:xfrm>
            <a:off x="4831974" y="676192"/>
            <a:ext cx="3035339" cy="5459022"/>
          </a:xfrm>
          <a:prstGeom prst="rect">
            <a:avLst/>
          </a:prstGeom>
          <a:noFill/>
          <a:ln w="28575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77D154CB-6A28-9017-D7C2-58900E947B77}"/>
              </a:ext>
            </a:extLst>
          </p:cNvPr>
          <p:cNvSpPr/>
          <p:nvPr/>
        </p:nvSpPr>
        <p:spPr>
          <a:xfrm>
            <a:off x="7949524" y="668793"/>
            <a:ext cx="3514699" cy="5466421"/>
          </a:xfrm>
          <a:prstGeom prst="rect">
            <a:avLst/>
          </a:prstGeom>
          <a:noFill/>
          <a:ln w="28575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143359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852690EE-1200-8ACB-B606-8B6CB2FC00E3}"/>
              </a:ext>
            </a:extLst>
          </p:cNvPr>
          <p:cNvGrpSpPr/>
          <p:nvPr/>
        </p:nvGrpSpPr>
        <p:grpSpPr>
          <a:xfrm>
            <a:off x="484203" y="5742881"/>
            <a:ext cx="11528579" cy="862429"/>
            <a:chOff x="484203" y="5742881"/>
            <a:chExt cx="11528579" cy="862429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154E0858-3836-F2C0-1409-3FC41107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203" y="5742881"/>
              <a:ext cx="1885950" cy="78105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365E172C-7E7B-144B-C586-320684F27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26832" y="5824260"/>
              <a:ext cx="1885950" cy="781050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7A4651D6-DF0B-2675-FB65-7CF3084E1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120" y="6224876"/>
            <a:ext cx="531922" cy="420589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398EE8CF-6E31-BD45-4B62-CFD8F342CCDE}"/>
              </a:ext>
            </a:extLst>
          </p:cNvPr>
          <p:cNvSpPr/>
          <p:nvPr/>
        </p:nvSpPr>
        <p:spPr>
          <a:xfrm>
            <a:off x="16755" y="212685"/>
            <a:ext cx="324926" cy="461664"/>
          </a:xfrm>
          <a:prstGeom prst="rect">
            <a:avLst/>
          </a:prstGeom>
          <a:solidFill>
            <a:srgbClr val="009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FE71C16-5CCE-762C-55F6-1E652E3BF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18" y="6265032"/>
            <a:ext cx="821647" cy="34027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F75C6F8-9AF8-45B0-E30A-AAFF71856ACB}"/>
              </a:ext>
            </a:extLst>
          </p:cNvPr>
          <p:cNvSpPr txBox="1"/>
          <p:nvPr/>
        </p:nvSpPr>
        <p:spPr>
          <a:xfrm>
            <a:off x="341681" y="175135"/>
            <a:ext cx="46076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s-CO"/>
            </a:defPPr>
            <a:lvl1pPr algn="just">
              <a:spcBef>
                <a:spcPct val="20000"/>
              </a:spcBef>
              <a:buFont typeface="Arial" panose="020B0604020202020204" pitchFamily="34" charset="0"/>
              <a:buNone/>
              <a:defRPr sz="2400" b="1">
                <a:solidFill>
                  <a:srgbClr val="0191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altLang="es-CO" sz="2000" dirty="0"/>
              <a:t>Clasificación material de empaque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564D4F2-6C18-B779-DA08-082D2DA5C860}"/>
              </a:ext>
            </a:extLst>
          </p:cNvPr>
          <p:cNvSpPr/>
          <p:nvPr/>
        </p:nvSpPr>
        <p:spPr>
          <a:xfrm>
            <a:off x="2034741" y="5721317"/>
            <a:ext cx="31952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altLang="es-CO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Resolución 683 de 2012</a:t>
            </a:r>
            <a:endParaRPr lang="es-ES" altLang="es-CO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9E3444F6-E044-FB96-EA1B-2461353ACE72}"/>
              </a:ext>
            </a:extLst>
          </p:cNvPr>
          <p:cNvSpPr txBox="1"/>
          <p:nvPr/>
        </p:nvSpPr>
        <p:spPr>
          <a:xfrm>
            <a:off x="7687052" y="1802240"/>
            <a:ext cx="2523749" cy="116057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rgbClr val="003300"/>
            </a:solidFill>
          </a:ln>
        </p:spPr>
        <p:txBody>
          <a:bodyPr vert="horz" wrap="square" lIns="0" tIns="26670" rIns="0" bIns="0" rtlCol="0">
            <a:spAutoFit/>
          </a:bodyPr>
          <a:lstStyle/>
          <a:p>
            <a:pPr marL="113348" marR="93345" indent="-1905" algn="ctr">
              <a:spcBef>
                <a:spcPts val="210"/>
              </a:spcBef>
            </a:pPr>
            <a:r>
              <a:rPr lang="es-CO" spc="-98" dirty="0">
                <a:latin typeface="Arial"/>
                <a:cs typeface="Arial"/>
              </a:rPr>
              <a:t>Grupos de Materiales, Objetos, Envases y Equipamientos</a:t>
            </a:r>
          </a:p>
          <a:p>
            <a:pPr marL="113348" marR="93345" indent="-1905" algn="ctr">
              <a:spcBef>
                <a:spcPts val="210"/>
              </a:spcBef>
            </a:pPr>
            <a:r>
              <a:rPr lang="es-CO" spc="-98" dirty="0">
                <a:latin typeface="Arial"/>
                <a:cs typeface="Arial"/>
              </a:rPr>
              <a:t>(</a:t>
            </a:r>
            <a:r>
              <a:rPr lang="es-CO" b="1" spc="-98" dirty="0">
                <a:latin typeface="Arial"/>
                <a:cs typeface="Arial"/>
              </a:rPr>
              <a:t>MOE</a:t>
            </a:r>
            <a:r>
              <a:rPr lang="es-CO" spc="-98" dirty="0">
                <a:latin typeface="Arial"/>
                <a:cs typeface="Arial"/>
              </a:rPr>
              <a:t>)</a:t>
            </a:r>
            <a:endParaRPr lang="es-CO" dirty="0">
              <a:latin typeface="Arial"/>
              <a:cs typeface="Arial"/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2A7D7A57-76BB-9ACA-F20E-CCAF19DE92EE}"/>
              </a:ext>
            </a:extLst>
          </p:cNvPr>
          <p:cNvSpPr/>
          <p:nvPr/>
        </p:nvSpPr>
        <p:spPr>
          <a:xfrm>
            <a:off x="2908929" y="1549093"/>
            <a:ext cx="3606155" cy="3453917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E567DB46-A718-B79F-68AF-37E8551CD206}"/>
              </a:ext>
            </a:extLst>
          </p:cNvPr>
          <p:cNvSpPr/>
          <p:nvPr/>
        </p:nvSpPr>
        <p:spPr>
          <a:xfrm>
            <a:off x="5743952" y="2065592"/>
            <a:ext cx="1236143" cy="999085"/>
          </a:xfrm>
          <a:prstGeom prst="ellipse">
            <a:avLst/>
          </a:prstGeom>
          <a:solidFill>
            <a:srgbClr val="00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4259C30C-B99C-ADA6-2A32-B45E3822B757}"/>
              </a:ext>
            </a:extLst>
          </p:cNvPr>
          <p:cNvSpPr/>
          <p:nvPr/>
        </p:nvSpPr>
        <p:spPr>
          <a:xfrm>
            <a:off x="5166063" y="4154006"/>
            <a:ext cx="1176974" cy="999085"/>
          </a:xfrm>
          <a:prstGeom prst="ellipse">
            <a:avLst/>
          </a:prstGeom>
          <a:solidFill>
            <a:srgbClr val="00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D794EE36-3EA1-3C30-E867-EB37CB1BC486}"/>
              </a:ext>
            </a:extLst>
          </p:cNvPr>
          <p:cNvSpPr/>
          <p:nvPr/>
        </p:nvSpPr>
        <p:spPr>
          <a:xfrm>
            <a:off x="4128897" y="1121176"/>
            <a:ext cx="1187991" cy="999085"/>
          </a:xfrm>
          <a:prstGeom prst="ellipse">
            <a:avLst/>
          </a:prstGeom>
          <a:solidFill>
            <a:srgbClr val="00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508D92AA-4CC4-B45A-3D00-10527D9B8100}"/>
              </a:ext>
            </a:extLst>
          </p:cNvPr>
          <p:cNvSpPr/>
          <p:nvPr/>
        </p:nvSpPr>
        <p:spPr>
          <a:xfrm>
            <a:off x="2362946" y="2090630"/>
            <a:ext cx="1187991" cy="999085"/>
          </a:xfrm>
          <a:prstGeom prst="ellipse">
            <a:avLst/>
          </a:prstGeom>
          <a:solidFill>
            <a:srgbClr val="00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5D081FCB-B666-8007-2A7F-7B2B71229314}"/>
              </a:ext>
            </a:extLst>
          </p:cNvPr>
          <p:cNvSpPr/>
          <p:nvPr/>
        </p:nvSpPr>
        <p:spPr>
          <a:xfrm>
            <a:off x="2974797" y="4078966"/>
            <a:ext cx="1187991" cy="999085"/>
          </a:xfrm>
          <a:prstGeom prst="ellipse">
            <a:avLst/>
          </a:prstGeom>
          <a:solidFill>
            <a:srgbClr val="00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7DEE194A-D625-3690-B351-6AF1940D9E44}"/>
              </a:ext>
            </a:extLst>
          </p:cNvPr>
          <p:cNvSpPr/>
          <p:nvPr/>
        </p:nvSpPr>
        <p:spPr>
          <a:xfrm>
            <a:off x="4231925" y="1350242"/>
            <a:ext cx="102609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500" b="1" spc="-98" dirty="0">
                <a:latin typeface="Arial"/>
                <a:cs typeface="Arial"/>
              </a:rPr>
              <a:t>Materiales Plásticos</a:t>
            </a:r>
            <a:endParaRPr lang="es-CO" sz="1500" b="1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FC153E7-8415-37CF-50DE-B16731E9CF1A}"/>
              </a:ext>
            </a:extLst>
          </p:cNvPr>
          <p:cNvSpPr/>
          <p:nvPr/>
        </p:nvSpPr>
        <p:spPr>
          <a:xfrm>
            <a:off x="5768027" y="2318717"/>
            <a:ext cx="11879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400" b="1" spc="-98" dirty="0">
                <a:latin typeface="Arial"/>
                <a:cs typeface="Arial"/>
              </a:rPr>
              <a:t>Elastómeros</a:t>
            </a:r>
            <a:r>
              <a:rPr lang="es-CO" sz="1400" spc="-98" dirty="0">
                <a:latin typeface="Arial"/>
                <a:cs typeface="Arial"/>
              </a:rPr>
              <a:t> </a:t>
            </a:r>
            <a:r>
              <a:rPr lang="es-CO" sz="1400" b="1" spc="-98" dirty="0">
                <a:latin typeface="Arial"/>
                <a:cs typeface="Arial"/>
              </a:rPr>
              <a:t>y Cauchos</a:t>
            </a:r>
            <a:endParaRPr lang="es-CO" sz="1400" b="1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CE5256C0-24E2-9656-092E-70EF173DB6A2}"/>
              </a:ext>
            </a:extLst>
          </p:cNvPr>
          <p:cNvSpPr/>
          <p:nvPr/>
        </p:nvSpPr>
        <p:spPr>
          <a:xfrm>
            <a:off x="5173783" y="4483174"/>
            <a:ext cx="111480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500" b="1" spc="-98" dirty="0">
                <a:latin typeface="Arial"/>
                <a:cs typeface="Arial"/>
              </a:rPr>
              <a:t>Celulósicos</a:t>
            </a:r>
            <a:endParaRPr lang="es-CO" sz="1500" b="1" dirty="0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282771CA-7C1E-6422-6805-396A95CAE66A}"/>
              </a:ext>
            </a:extLst>
          </p:cNvPr>
          <p:cNvSpPr/>
          <p:nvPr/>
        </p:nvSpPr>
        <p:spPr>
          <a:xfrm>
            <a:off x="2990188" y="4300275"/>
            <a:ext cx="109641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500" b="1" spc="-98" dirty="0">
                <a:latin typeface="Arial"/>
                <a:cs typeface="Arial"/>
              </a:rPr>
              <a:t>Vidrios y Cerámicas</a:t>
            </a:r>
            <a:endParaRPr lang="es-CO" sz="1500" b="1" dirty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EF4362B4-8383-0A60-7E18-F330F29D6332}"/>
              </a:ext>
            </a:extLst>
          </p:cNvPr>
          <p:cNvSpPr/>
          <p:nvPr/>
        </p:nvSpPr>
        <p:spPr>
          <a:xfrm>
            <a:off x="2352346" y="2281733"/>
            <a:ext cx="11147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500" b="1" spc="-98" dirty="0">
                <a:latin typeface="Arial"/>
                <a:cs typeface="Arial"/>
              </a:rPr>
              <a:t>Metales y aleaciones</a:t>
            </a:r>
            <a:endParaRPr lang="es-CO" sz="1500" b="1" dirty="0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80162C7D-0D17-8CC4-2E52-E856C12D0692}"/>
              </a:ext>
            </a:extLst>
          </p:cNvPr>
          <p:cNvSpPr/>
          <p:nvPr/>
        </p:nvSpPr>
        <p:spPr>
          <a:xfrm>
            <a:off x="7033405" y="3741991"/>
            <a:ext cx="18294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spc="-98" dirty="0">
                <a:latin typeface="Arial"/>
                <a:cs typeface="Arial"/>
              </a:rPr>
              <a:t>CLASIFICACIÓN</a:t>
            </a:r>
            <a:endParaRPr lang="es-CO" b="1" dirty="0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DD4FDEDC-6B39-1B23-4AB5-3B5C665A131E}"/>
              </a:ext>
            </a:extLst>
          </p:cNvPr>
          <p:cNvSpPr/>
          <p:nvPr/>
        </p:nvSpPr>
        <p:spPr>
          <a:xfrm>
            <a:off x="4798568" y="3064675"/>
            <a:ext cx="892039" cy="300082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s-CO" sz="1350" spc="-98" dirty="0">
                <a:solidFill>
                  <a:srgbClr val="00FF00"/>
                </a:solidFill>
                <a:latin typeface="Arial"/>
                <a:cs typeface="Arial"/>
              </a:rPr>
              <a:t>ADITIVOS</a:t>
            </a:r>
            <a:endParaRPr lang="es-CO" sz="1350" dirty="0">
              <a:solidFill>
                <a:srgbClr val="00FF00"/>
              </a:solidFill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55040FFB-3A73-26A8-A512-C19C10674200}"/>
              </a:ext>
            </a:extLst>
          </p:cNvPr>
          <p:cNvSpPr/>
          <p:nvPr/>
        </p:nvSpPr>
        <p:spPr>
          <a:xfrm>
            <a:off x="3686552" y="2945241"/>
            <a:ext cx="994631" cy="715581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s-CO" sz="1350" spc="-98" dirty="0">
                <a:solidFill>
                  <a:schemeClr val="bg1"/>
                </a:solidFill>
                <a:latin typeface="Arial"/>
                <a:cs typeface="Arial"/>
              </a:rPr>
              <a:t>BARNICES</a:t>
            </a:r>
          </a:p>
          <a:p>
            <a:r>
              <a:rPr lang="es-CO" sz="1350" spc="-98" dirty="0">
                <a:solidFill>
                  <a:schemeClr val="bg1"/>
                </a:solidFill>
                <a:latin typeface="Arial"/>
                <a:cs typeface="Arial"/>
              </a:rPr>
              <a:t>ESMALTES</a:t>
            </a:r>
          </a:p>
          <a:p>
            <a:r>
              <a:rPr lang="es-CO" sz="1350" spc="-98" dirty="0">
                <a:solidFill>
                  <a:schemeClr val="bg1"/>
                </a:solidFill>
                <a:latin typeface="Arial"/>
                <a:cs typeface="Arial"/>
              </a:rPr>
              <a:t>LACAS</a:t>
            </a:r>
            <a:endParaRPr lang="es-CO" sz="1350" dirty="0">
              <a:solidFill>
                <a:schemeClr val="bg1"/>
              </a:solidFill>
            </a:endParaRPr>
          </a:p>
        </p:txBody>
      </p: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DF024375-BD7B-2ABC-F5DE-EF8132248555}"/>
              </a:ext>
            </a:extLst>
          </p:cNvPr>
          <p:cNvCxnSpPr>
            <a:cxnSpLocks/>
            <a:endCxn id="22" idx="0"/>
          </p:cNvCxnSpPr>
          <p:nvPr/>
        </p:nvCxnSpPr>
        <p:spPr>
          <a:xfrm>
            <a:off x="4939425" y="2105893"/>
            <a:ext cx="305162" cy="9587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3713B4BB-1C11-87F0-C5AD-AADC595D531A}"/>
              </a:ext>
            </a:extLst>
          </p:cNvPr>
          <p:cNvCxnSpPr>
            <a:cxnSpLocks/>
            <a:stCxn id="7" idx="3"/>
          </p:cNvCxnSpPr>
          <p:nvPr/>
        </p:nvCxnSpPr>
        <p:spPr>
          <a:xfrm flipH="1">
            <a:off x="5362621" y="2918364"/>
            <a:ext cx="562360" cy="1172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CBD3372A-79F6-5F82-976E-D62829B96AA4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5316887" y="3341675"/>
            <a:ext cx="21540" cy="9586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lecha curvada hacia arriba 45">
            <a:extLst>
              <a:ext uri="{FF2B5EF4-FFF2-40B4-BE49-F238E27FC236}">
                <a16:creationId xmlns:a16="http://schemas.microsoft.com/office/drawing/2014/main" id="{1DAAC818-F65C-FBE6-5755-999C436B5527}"/>
              </a:ext>
            </a:extLst>
          </p:cNvPr>
          <p:cNvSpPr/>
          <p:nvPr/>
        </p:nvSpPr>
        <p:spPr>
          <a:xfrm rot="19670790" flipH="1">
            <a:off x="7013588" y="3565286"/>
            <a:ext cx="2392129" cy="996237"/>
          </a:xfrm>
          <a:prstGeom prst="curved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>
              <a:solidFill>
                <a:schemeClr val="tx1"/>
              </a:solidFill>
            </a:endParaRPr>
          </a:p>
        </p:txBody>
      </p: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D0FC2E35-A7A9-D11B-41DF-F217682B2E8A}"/>
              </a:ext>
            </a:extLst>
          </p:cNvPr>
          <p:cNvCxnSpPr>
            <a:cxnSpLocks/>
          </p:cNvCxnSpPr>
          <p:nvPr/>
        </p:nvCxnSpPr>
        <p:spPr>
          <a:xfrm>
            <a:off x="3347068" y="2945240"/>
            <a:ext cx="302869" cy="3089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ángulo 29">
            <a:extLst>
              <a:ext uri="{FF2B5EF4-FFF2-40B4-BE49-F238E27FC236}">
                <a16:creationId xmlns:a16="http://schemas.microsoft.com/office/drawing/2014/main" id="{A2247780-A243-B5F6-8131-341858C06252}"/>
              </a:ext>
            </a:extLst>
          </p:cNvPr>
          <p:cNvSpPr/>
          <p:nvPr/>
        </p:nvSpPr>
        <p:spPr>
          <a:xfrm>
            <a:off x="1553593" y="914400"/>
            <a:ext cx="8968714" cy="5310476"/>
          </a:xfrm>
          <a:prstGeom prst="rect">
            <a:avLst/>
          </a:prstGeom>
          <a:noFill/>
          <a:ln w="28575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086882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852690EE-1200-8ACB-B606-8B6CB2FC00E3}"/>
              </a:ext>
            </a:extLst>
          </p:cNvPr>
          <p:cNvGrpSpPr/>
          <p:nvPr/>
        </p:nvGrpSpPr>
        <p:grpSpPr>
          <a:xfrm>
            <a:off x="484203" y="5742881"/>
            <a:ext cx="11528579" cy="862429"/>
            <a:chOff x="484203" y="5742881"/>
            <a:chExt cx="11528579" cy="862429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154E0858-3836-F2C0-1409-3FC41107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203" y="5742881"/>
              <a:ext cx="1885950" cy="78105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365E172C-7E7B-144B-C586-320684F27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26832" y="5824260"/>
              <a:ext cx="1885950" cy="781050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7A4651D6-DF0B-2675-FB65-7CF3084E1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120" y="6224876"/>
            <a:ext cx="531922" cy="42058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39C0FF9-47F2-4389-D877-F8B772455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18" y="6265032"/>
            <a:ext cx="821647" cy="340278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9F7EDAF2-7C7C-222A-7B92-5A35959ADAA2}"/>
              </a:ext>
            </a:extLst>
          </p:cNvPr>
          <p:cNvSpPr/>
          <p:nvPr/>
        </p:nvSpPr>
        <p:spPr>
          <a:xfrm>
            <a:off x="16755" y="212685"/>
            <a:ext cx="324926" cy="461664"/>
          </a:xfrm>
          <a:prstGeom prst="rect">
            <a:avLst/>
          </a:prstGeom>
          <a:solidFill>
            <a:srgbClr val="009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14241CA-E6E5-DF7B-7FD2-D89B43D9A2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98" t="16143" r="15671" b="26410"/>
          <a:stretch/>
        </p:blipFill>
        <p:spPr>
          <a:xfrm>
            <a:off x="534390" y="5181228"/>
            <a:ext cx="2861953" cy="928131"/>
          </a:xfrm>
          <a:prstGeom prst="rect">
            <a:avLst/>
          </a:prstGeom>
        </p:spPr>
      </p:pic>
      <p:sp>
        <p:nvSpPr>
          <p:cNvPr id="6" name="Rectángulo 1">
            <a:extLst>
              <a:ext uri="{FF2B5EF4-FFF2-40B4-BE49-F238E27FC236}">
                <a16:creationId xmlns:a16="http://schemas.microsoft.com/office/drawing/2014/main" id="{86EFD0AA-D6BD-1F16-9724-8060185F6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4785" y="5118867"/>
            <a:ext cx="5865464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MX" sz="1800" dirty="0">
                <a:latin typeface="Arial" panose="020B0604020202020204" pitchFamily="34" charset="0"/>
              </a:rPr>
              <a:t>Fruta o partes de la misma obtenida por desecación natural de las frutas frescas</a:t>
            </a:r>
            <a:endParaRPr lang="es-ES_tradnl" altLang="es-CO" sz="1800" dirty="0">
              <a:latin typeface="Arial" panose="020B0604020202020204" pitchFamily="34" charset="0"/>
            </a:endParaRPr>
          </a:p>
        </p:txBody>
      </p:sp>
      <p:sp>
        <p:nvSpPr>
          <p:cNvPr id="7" name="Rectángulo 2">
            <a:extLst>
              <a:ext uri="{FF2B5EF4-FFF2-40B4-BE49-F238E27FC236}">
                <a16:creationId xmlns:a16="http://schemas.microsoft.com/office/drawing/2014/main" id="{0DD057D6-3BF5-6AA9-0706-1A363A6BB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892" y="3071315"/>
            <a:ext cx="8034485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MX" sz="1800" dirty="0">
                <a:latin typeface="Arial" panose="020B0604020202020204" pitchFamily="34" charset="0"/>
              </a:rPr>
              <a:t>Producto al que se le ha eliminado la humedad por medios naturales o artificiales y que posteriormente, puede ser sometido a otro tratamiento para su preparación y envasado. </a:t>
            </a:r>
            <a:endParaRPr lang="es-CO" altLang="es-CO" sz="1800" dirty="0">
              <a:latin typeface="Arial" panose="020B0604020202020204" pitchFamily="34" charset="0"/>
            </a:endParaRPr>
          </a:p>
        </p:txBody>
      </p:sp>
      <p:sp>
        <p:nvSpPr>
          <p:cNvPr id="8" name="Rectángulo 3">
            <a:extLst>
              <a:ext uri="{FF2B5EF4-FFF2-40B4-BE49-F238E27FC236}">
                <a16:creationId xmlns:a16="http://schemas.microsoft.com/office/drawing/2014/main" id="{B60293D1-707C-858B-A313-10FC820A9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4302" y="821733"/>
            <a:ext cx="9498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CO" altLang="es-CO" sz="1800" b="1" dirty="0">
                <a:latin typeface="Arial" panose="020B0604020202020204" pitchFamily="34" charset="0"/>
              </a:rPr>
              <a:t>FRUTA</a:t>
            </a:r>
          </a:p>
        </p:txBody>
      </p:sp>
      <p:sp>
        <p:nvSpPr>
          <p:cNvPr id="18" name="Rectángulo 5">
            <a:extLst>
              <a:ext uri="{FF2B5EF4-FFF2-40B4-BE49-F238E27FC236}">
                <a16:creationId xmlns:a16="http://schemas.microsoft.com/office/drawing/2014/main" id="{B5E89E7D-3D53-22A5-D529-0EB64D4C2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1777" y="4517702"/>
            <a:ext cx="16294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CO" altLang="es-CO" sz="1800" b="1" dirty="0">
                <a:latin typeface="Arial" panose="020B0604020202020204" pitchFamily="34" charset="0"/>
              </a:rPr>
              <a:t>FRUTA PASA</a:t>
            </a:r>
            <a:endParaRPr lang="es-CO" altLang="es-CO" sz="1800" dirty="0">
              <a:latin typeface="Arial" panose="020B0604020202020204" pitchFamily="34" charset="0"/>
            </a:endParaRPr>
          </a:p>
        </p:txBody>
      </p:sp>
      <p:sp>
        <p:nvSpPr>
          <p:cNvPr id="21" name="7 Rectángulo">
            <a:extLst>
              <a:ext uri="{FF2B5EF4-FFF2-40B4-BE49-F238E27FC236}">
                <a16:creationId xmlns:a16="http://schemas.microsoft.com/office/drawing/2014/main" id="{9DECEC38-77E2-D5DB-3419-4911FF981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681" y="212176"/>
            <a:ext cx="112696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s-CO" altLang="es-CO" sz="2400" b="1" dirty="0">
                <a:solidFill>
                  <a:srgbClr val="0191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Fruta</a:t>
            </a:r>
            <a:endParaRPr lang="en-US" altLang="es-CO" sz="2400" b="1" dirty="0">
              <a:solidFill>
                <a:srgbClr val="0191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ángulo 3">
            <a:extLst>
              <a:ext uri="{FF2B5EF4-FFF2-40B4-BE49-F238E27FC236}">
                <a16:creationId xmlns:a16="http://schemas.microsoft.com/office/drawing/2014/main" id="{9E39E6C6-62FB-F32A-E17B-195F02FFE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3909" y="2683958"/>
            <a:ext cx="488812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CO" altLang="es-CO" sz="1600" b="1" dirty="0">
                <a:latin typeface="Arial" panose="020B0604020202020204" pitchFamily="34" charset="0"/>
              </a:rPr>
              <a:t>FRUTA DESHIDRATADA O DESECADA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3DF0E52F-BD04-DEA1-4F66-F568EC56790A}"/>
              </a:ext>
            </a:extLst>
          </p:cNvPr>
          <p:cNvSpPr/>
          <p:nvPr/>
        </p:nvSpPr>
        <p:spPr>
          <a:xfrm>
            <a:off x="569975" y="716218"/>
            <a:ext cx="11137822" cy="5508658"/>
          </a:xfrm>
          <a:prstGeom prst="rect">
            <a:avLst/>
          </a:prstGeom>
          <a:noFill/>
          <a:ln w="19050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15EAAC5A-2688-1183-5307-8E41465B05C5}"/>
              </a:ext>
            </a:extLst>
          </p:cNvPr>
          <p:cNvCxnSpPr/>
          <p:nvPr/>
        </p:nvCxnSpPr>
        <p:spPr>
          <a:xfrm>
            <a:off x="580637" y="2278169"/>
            <a:ext cx="11127160" cy="0"/>
          </a:xfrm>
          <a:prstGeom prst="line">
            <a:avLst/>
          </a:prstGeom>
          <a:ln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01D2876F-F894-DDFF-7E54-949C567FF7E7}"/>
              </a:ext>
            </a:extLst>
          </p:cNvPr>
          <p:cNvCxnSpPr/>
          <p:nvPr/>
        </p:nvCxnSpPr>
        <p:spPr>
          <a:xfrm>
            <a:off x="569975" y="4383547"/>
            <a:ext cx="11127160" cy="0"/>
          </a:xfrm>
          <a:prstGeom prst="line">
            <a:avLst/>
          </a:prstGeom>
          <a:ln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327BA176-4608-F171-CDDA-4B0AAEE12835}"/>
              </a:ext>
            </a:extLst>
          </p:cNvPr>
          <p:cNvSpPr/>
          <p:nvPr/>
        </p:nvSpPr>
        <p:spPr>
          <a:xfrm>
            <a:off x="1427178" y="6314445"/>
            <a:ext cx="3570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CO" altLang="es-CO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Art 3. Resolución 3929 de 2013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FBE2744-245C-8A58-B2F9-4B680AC5512B}"/>
              </a:ext>
            </a:extLst>
          </p:cNvPr>
          <p:cNvSpPr txBox="1"/>
          <p:nvPr/>
        </p:nvSpPr>
        <p:spPr>
          <a:xfrm>
            <a:off x="3704302" y="1193974"/>
            <a:ext cx="78973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s-MX" dirty="0"/>
              <a:t>Órgano comestible de la planta vegetal, constituido por el ovario fecundado y maduro de la flor, que por lo general contiene una o más semillas y cualquier parte de la flor que tenga íntima asociación con dicho ovario</a:t>
            </a:r>
            <a:endParaRPr lang="es-CO" dirty="0"/>
          </a:p>
        </p:txBody>
      </p:sp>
      <p:pic>
        <p:nvPicPr>
          <p:cNvPr id="1026" name="Picture 2" descr="La importancia de las frutas en la nutrición diaria | Salud | La Revista |  El Universo">
            <a:extLst>
              <a:ext uri="{FF2B5EF4-FFF2-40B4-BE49-F238E27FC236}">
                <a16:creationId xmlns:a16="http://schemas.microsoft.com/office/drawing/2014/main" id="{8C90C183-10A9-5758-3A37-58553BA91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75" y="801428"/>
            <a:ext cx="2616968" cy="139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limentos: Propiedades, beneficios y valor nutricional de la Uva pasa">
            <a:extLst>
              <a:ext uri="{FF2B5EF4-FFF2-40B4-BE49-F238E27FC236}">
                <a16:creationId xmlns:a16="http://schemas.microsoft.com/office/drawing/2014/main" id="{0AAE67EA-8970-58BA-D500-024BEDF3C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777" y="4874517"/>
            <a:ext cx="2032001" cy="113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utas desecadas o frutos secos? - Codilex">
            <a:extLst>
              <a:ext uri="{FF2B5EF4-FFF2-40B4-BE49-F238E27FC236}">
                <a16:creationId xmlns:a16="http://schemas.microsoft.com/office/drawing/2014/main" id="{3AD64ABF-C3DD-81BA-0CC5-AD622A95C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4066" y="2495563"/>
            <a:ext cx="2042054" cy="163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325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852690EE-1200-8ACB-B606-8B6CB2FC00E3}"/>
              </a:ext>
            </a:extLst>
          </p:cNvPr>
          <p:cNvGrpSpPr/>
          <p:nvPr/>
        </p:nvGrpSpPr>
        <p:grpSpPr>
          <a:xfrm>
            <a:off x="484203" y="5742881"/>
            <a:ext cx="11528579" cy="862429"/>
            <a:chOff x="484203" y="5742881"/>
            <a:chExt cx="11528579" cy="862429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154E0858-3836-F2C0-1409-3FC41107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203" y="5742881"/>
              <a:ext cx="1885950" cy="78105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365E172C-7E7B-144B-C586-320684F27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26832" y="5824260"/>
              <a:ext cx="1885950" cy="781050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7A4651D6-DF0B-2675-FB65-7CF3084E1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120" y="6224876"/>
            <a:ext cx="531922" cy="420589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398EE8CF-6E31-BD45-4B62-CFD8F342CCDE}"/>
              </a:ext>
            </a:extLst>
          </p:cNvPr>
          <p:cNvSpPr/>
          <p:nvPr/>
        </p:nvSpPr>
        <p:spPr>
          <a:xfrm>
            <a:off x="16755" y="212685"/>
            <a:ext cx="324926" cy="461664"/>
          </a:xfrm>
          <a:prstGeom prst="rect">
            <a:avLst/>
          </a:prstGeom>
          <a:solidFill>
            <a:srgbClr val="009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FE71C16-5CCE-762C-55F6-1E652E3BF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18" y="6265032"/>
            <a:ext cx="821647" cy="34027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F75C6F8-9AF8-45B0-E30A-AAFF71856ACB}"/>
              </a:ext>
            </a:extLst>
          </p:cNvPr>
          <p:cNvSpPr txBox="1"/>
          <p:nvPr/>
        </p:nvSpPr>
        <p:spPr>
          <a:xfrm>
            <a:off x="341681" y="175135"/>
            <a:ext cx="71066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s-CO"/>
            </a:defPPr>
            <a:lvl1pPr algn="just">
              <a:spcBef>
                <a:spcPct val="20000"/>
              </a:spcBef>
              <a:buFont typeface="Arial" panose="020B0604020202020204" pitchFamily="34" charset="0"/>
              <a:buNone/>
              <a:defRPr sz="2400" b="1">
                <a:solidFill>
                  <a:srgbClr val="0191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sz="2000" dirty="0"/>
              <a:t>Material de Empaque de alimentos - Prohibiciones</a:t>
            </a:r>
            <a:endParaRPr lang="es-CO" altLang="es-CO" sz="2000" dirty="0"/>
          </a:p>
          <a:p>
            <a:endParaRPr lang="es-CO" altLang="es-CO" sz="2000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515A2EE-2A87-14AD-E5AC-ACB3767E1EBA}"/>
              </a:ext>
            </a:extLst>
          </p:cNvPr>
          <p:cNvSpPr/>
          <p:nvPr/>
        </p:nvSpPr>
        <p:spPr>
          <a:xfrm>
            <a:off x="2742013" y="3121062"/>
            <a:ext cx="6697549" cy="380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CO" sz="1875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4FAD75F-558D-C76E-ADD7-32CDA4DC79FE}"/>
              </a:ext>
            </a:extLst>
          </p:cNvPr>
          <p:cNvSpPr/>
          <p:nvPr/>
        </p:nvSpPr>
        <p:spPr>
          <a:xfrm>
            <a:off x="1984376" y="6323830"/>
            <a:ext cx="3195205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altLang="es-CO" sz="13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Artículo 6.  Resolución 683 de 2012</a:t>
            </a:r>
            <a:endParaRPr lang="es-ES" altLang="es-CO" sz="135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0B3243E2-2592-A3C3-87F7-605F9B9C8F74}"/>
              </a:ext>
            </a:extLst>
          </p:cNvPr>
          <p:cNvGrpSpPr/>
          <p:nvPr/>
        </p:nvGrpSpPr>
        <p:grpSpPr>
          <a:xfrm>
            <a:off x="4807565" y="3343912"/>
            <a:ext cx="2576871" cy="2438400"/>
            <a:chOff x="4572000" y="3223004"/>
            <a:chExt cx="2895600" cy="2491996"/>
          </a:xfrm>
        </p:grpSpPr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F2902E0A-9F03-16E3-9C55-311A478490D4}"/>
                </a:ext>
              </a:extLst>
            </p:cNvPr>
            <p:cNvSpPr/>
            <p:nvPr/>
          </p:nvSpPr>
          <p:spPr>
            <a:xfrm>
              <a:off x="4572000" y="3223004"/>
              <a:ext cx="2895600" cy="2491996"/>
            </a:xfrm>
            <a:prstGeom prst="ellips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244A9C5-B8CD-7EF0-DDE7-01A17CB2267C}"/>
                </a:ext>
              </a:extLst>
            </p:cNvPr>
            <p:cNvSpPr/>
            <p:nvPr/>
          </p:nvSpPr>
          <p:spPr>
            <a:xfrm>
              <a:off x="4829107" y="3661476"/>
              <a:ext cx="2514600" cy="16041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CO" sz="2400" b="1" spc="-10" dirty="0">
                  <a:latin typeface="Arial" panose="020B0604020202020204" pitchFamily="34" charset="0"/>
                  <a:cs typeface="Arial" panose="020B0604020202020204" pitchFamily="34" charset="0"/>
                </a:rPr>
                <a:t>PROHIBIDOS como Materiales de Envase</a:t>
              </a:r>
              <a:endParaRPr lang="es-CO" sz="2400" dirty="0"/>
            </a:p>
          </p:txBody>
        </p:sp>
      </p:grpSp>
      <p:sp>
        <p:nvSpPr>
          <p:cNvPr id="14" name="Rectángulo 13">
            <a:extLst>
              <a:ext uri="{FF2B5EF4-FFF2-40B4-BE49-F238E27FC236}">
                <a16:creationId xmlns:a16="http://schemas.microsoft.com/office/drawing/2014/main" id="{ECAC175B-8FE0-9EE1-0604-98AF6F742B5A}"/>
              </a:ext>
            </a:extLst>
          </p:cNvPr>
          <p:cNvSpPr/>
          <p:nvPr/>
        </p:nvSpPr>
        <p:spPr>
          <a:xfrm>
            <a:off x="1831976" y="3896063"/>
            <a:ext cx="1920613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Costales de fibras naturales o sintéticas</a:t>
            </a:r>
            <a:endParaRPr lang="es-CO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F00EB27-9B7A-C4F7-634A-DBC95A5A9D26}"/>
              </a:ext>
            </a:extLst>
          </p:cNvPr>
          <p:cNvSpPr/>
          <p:nvPr/>
        </p:nvSpPr>
        <p:spPr>
          <a:xfrm>
            <a:off x="2311024" y="2405297"/>
            <a:ext cx="2102105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Envases de madera (guacales)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F4689806-9520-2580-6FF5-1D7CCDDAC94D}"/>
              </a:ext>
            </a:extLst>
          </p:cNvPr>
          <p:cNvSpPr/>
          <p:nvPr/>
        </p:nvSpPr>
        <p:spPr>
          <a:xfrm>
            <a:off x="4807565" y="1128159"/>
            <a:ext cx="2365177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Tapones y otros objetos de corcho (sellos o guarniciones)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40AE7789-3E64-907F-C1AD-BC74C03535F2}"/>
              </a:ext>
            </a:extLst>
          </p:cNvPr>
          <p:cNvSpPr/>
          <p:nvPr/>
        </p:nvSpPr>
        <p:spPr>
          <a:xfrm>
            <a:off x="7633255" y="1822431"/>
            <a:ext cx="1925237" cy="132343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El empleo de materiales recuperados posconsumo o de descarte industrial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85CAC644-EF1D-089F-0FC7-40BA14E25A99}"/>
              </a:ext>
            </a:extLst>
          </p:cNvPr>
          <p:cNvSpPr/>
          <p:nvPr/>
        </p:nvSpPr>
        <p:spPr>
          <a:xfrm>
            <a:off x="8259250" y="1026878"/>
            <a:ext cx="228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como MP para fabricación de </a:t>
            </a:r>
            <a:r>
              <a:rPr lang="es-CO" sz="1200" b="1" dirty="0">
                <a:latin typeface="Arial" panose="020B0604020202020204" pitchFamily="34" charset="0"/>
                <a:cs typeface="Arial" panose="020B0604020202020204" pitchFamily="34" charset="0"/>
              </a:rPr>
              <a:t>MOE*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destinados a entrar en contacto con A y B que puedan alterar la inocuidad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13A4E390-EC1E-3792-FAC7-21872F890E9A}"/>
              </a:ext>
            </a:extLst>
          </p:cNvPr>
          <p:cNvSpPr/>
          <p:nvPr/>
        </p:nvSpPr>
        <p:spPr>
          <a:xfrm>
            <a:off x="8444477" y="3853592"/>
            <a:ext cx="1915549" cy="160043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Uso y empleo de recipientes, envases y embalajes que tengan </a:t>
            </a:r>
            <a:r>
              <a:rPr lang="es-CO" sz="1400" u="sng" dirty="0">
                <a:latin typeface="Arial" panose="020B0604020202020204" pitchFamily="34" charset="0"/>
                <a:cs typeface="Arial" panose="020B0604020202020204" pitchFamily="34" charset="0"/>
              </a:rPr>
              <a:t>leyendas y marcas correspondientes a otros productos</a:t>
            </a:r>
          </a:p>
        </p:txBody>
      </p:sp>
      <p:sp>
        <p:nvSpPr>
          <p:cNvPr id="20" name="Flecha derecha 18">
            <a:extLst>
              <a:ext uri="{FF2B5EF4-FFF2-40B4-BE49-F238E27FC236}">
                <a16:creationId xmlns:a16="http://schemas.microsoft.com/office/drawing/2014/main" id="{63716C4B-2F1D-E211-097B-CB712912B58F}"/>
              </a:ext>
            </a:extLst>
          </p:cNvPr>
          <p:cNvSpPr/>
          <p:nvPr/>
        </p:nvSpPr>
        <p:spPr>
          <a:xfrm>
            <a:off x="3765602" y="4256717"/>
            <a:ext cx="914400" cy="602135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1" name="Flecha derecha 19">
            <a:extLst>
              <a:ext uri="{FF2B5EF4-FFF2-40B4-BE49-F238E27FC236}">
                <a16:creationId xmlns:a16="http://schemas.microsoft.com/office/drawing/2014/main" id="{44633EE9-AE28-493F-F065-0E3AF091DA46}"/>
              </a:ext>
            </a:extLst>
          </p:cNvPr>
          <p:cNvSpPr/>
          <p:nvPr/>
        </p:nvSpPr>
        <p:spPr>
          <a:xfrm rot="10800000">
            <a:off x="7471279" y="4262045"/>
            <a:ext cx="914400" cy="602135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2" name="Flecha derecha 20">
            <a:extLst>
              <a:ext uri="{FF2B5EF4-FFF2-40B4-BE49-F238E27FC236}">
                <a16:creationId xmlns:a16="http://schemas.microsoft.com/office/drawing/2014/main" id="{7E711F41-4F82-A85E-A311-EE2A33838B65}"/>
              </a:ext>
            </a:extLst>
          </p:cNvPr>
          <p:cNvSpPr/>
          <p:nvPr/>
        </p:nvSpPr>
        <p:spPr>
          <a:xfrm rot="5400000">
            <a:off x="5572278" y="2463086"/>
            <a:ext cx="914400" cy="602135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4" name="Flecha derecha 21">
            <a:extLst>
              <a:ext uri="{FF2B5EF4-FFF2-40B4-BE49-F238E27FC236}">
                <a16:creationId xmlns:a16="http://schemas.microsoft.com/office/drawing/2014/main" id="{6072F1D7-901B-AA36-3525-BDBACCF11258}"/>
              </a:ext>
            </a:extLst>
          </p:cNvPr>
          <p:cNvSpPr/>
          <p:nvPr/>
        </p:nvSpPr>
        <p:spPr>
          <a:xfrm rot="2290741">
            <a:off x="4232383" y="3136114"/>
            <a:ext cx="914400" cy="602135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5" name="Flecha derecha 22">
            <a:extLst>
              <a:ext uri="{FF2B5EF4-FFF2-40B4-BE49-F238E27FC236}">
                <a16:creationId xmlns:a16="http://schemas.microsoft.com/office/drawing/2014/main" id="{95076B63-7975-6156-18E7-E3038B4773D2}"/>
              </a:ext>
            </a:extLst>
          </p:cNvPr>
          <p:cNvSpPr/>
          <p:nvPr/>
        </p:nvSpPr>
        <p:spPr>
          <a:xfrm rot="7638967">
            <a:off x="7012469" y="3109261"/>
            <a:ext cx="914400" cy="602135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C805C21E-A806-7BB9-15AF-75CBE0801A39}"/>
              </a:ext>
            </a:extLst>
          </p:cNvPr>
          <p:cNvSpPr/>
          <p:nvPr/>
        </p:nvSpPr>
        <p:spPr>
          <a:xfrm rot="8297476">
            <a:off x="3481937" y="2882436"/>
            <a:ext cx="2982196" cy="1053311"/>
          </a:xfrm>
          <a:prstGeom prst="rect">
            <a:avLst/>
          </a:prstGeom>
          <a:noFill/>
        </p:spPr>
        <p:txBody>
          <a:bodyPr vert="vert270" wrap="none" lIns="91440" tIns="45720" rIns="91440" bIns="45720" anchor="ctr" anchorCtr="0">
            <a:prstTxWarp prst="textChevron">
              <a:avLst/>
            </a:prstTxWarp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 NO SEAN</a:t>
            </a:r>
          </a:p>
          <a:p>
            <a:pPr algn="ctr"/>
            <a:r>
              <a:rPr lang="es-ES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1</a:t>
            </a:r>
            <a:r>
              <a:rPr lang="es-ES" b="0" cap="none" spc="0" baseline="30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es-ES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USO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7C0E6DE6-9F0F-9E1A-21B7-A1BA6F9F1CC8}"/>
              </a:ext>
            </a:extLst>
          </p:cNvPr>
          <p:cNvSpPr/>
          <p:nvPr/>
        </p:nvSpPr>
        <p:spPr>
          <a:xfrm>
            <a:off x="1301267" y="880851"/>
            <a:ext cx="9440713" cy="5310476"/>
          </a:xfrm>
          <a:prstGeom prst="rect">
            <a:avLst/>
          </a:prstGeom>
          <a:noFill/>
          <a:ln w="28575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8727358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852690EE-1200-8ACB-B606-8B6CB2FC00E3}"/>
              </a:ext>
            </a:extLst>
          </p:cNvPr>
          <p:cNvGrpSpPr/>
          <p:nvPr/>
        </p:nvGrpSpPr>
        <p:grpSpPr>
          <a:xfrm>
            <a:off x="484203" y="5742881"/>
            <a:ext cx="11528579" cy="862429"/>
            <a:chOff x="484203" y="5742881"/>
            <a:chExt cx="11528579" cy="862429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154E0858-3836-F2C0-1409-3FC41107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203" y="5742881"/>
              <a:ext cx="1885950" cy="78105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365E172C-7E7B-144B-C586-320684F27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26832" y="5824260"/>
              <a:ext cx="1885950" cy="781050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7A4651D6-DF0B-2675-FB65-7CF3084E1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120" y="6224876"/>
            <a:ext cx="531922" cy="420589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398EE8CF-6E31-BD45-4B62-CFD8F342CCDE}"/>
              </a:ext>
            </a:extLst>
          </p:cNvPr>
          <p:cNvSpPr/>
          <p:nvPr/>
        </p:nvSpPr>
        <p:spPr>
          <a:xfrm>
            <a:off x="16755" y="212685"/>
            <a:ext cx="324926" cy="461664"/>
          </a:xfrm>
          <a:prstGeom prst="rect">
            <a:avLst/>
          </a:prstGeom>
          <a:solidFill>
            <a:srgbClr val="009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FE71C16-5CCE-762C-55F6-1E652E3BF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18" y="6265032"/>
            <a:ext cx="821647" cy="34027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F75C6F8-9AF8-45B0-E30A-AAFF71856ACB}"/>
              </a:ext>
            </a:extLst>
          </p:cNvPr>
          <p:cNvSpPr txBox="1"/>
          <p:nvPr/>
        </p:nvSpPr>
        <p:spPr>
          <a:xfrm>
            <a:off x="341681" y="175135"/>
            <a:ext cx="88733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s-CO"/>
            </a:defPPr>
            <a:lvl1pPr algn="just">
              <a:spcBef>
                <a:spcPct val="20000"/>
              </a:spcBef>
              <a:buFont typeface="Arial" panose="020B0604020202020204" pitchFamily="34" charset="0"/>
              <a:buNone/>
              <a:defRPr sz="2400" b="1">
                <a:solidFill>
                  <a:srgbClr val="0191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sz="2000" dirty="0"/>
              <a:t>Reglamentos para materiales en contacto con alimentos</a:t>
            </a:r>
          </a:p>
          <a:p>
            <a:endParaRPr lang="es-CO" altLang="es-CO" sz="2000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A9E0632-AB55-87CC-C2FC-0623D0A237EF}"/>
              </a:ext>
            </a:extLst>
          </p:cNvPr>
          <p:cNvSpPr/>
          <p:nvPr/>
        </p:nvSpPr>
        <p:spPr>
          <a:xfrm rot="2870989">
            <a:off x="2416536" y="4597685"/>
            <a:ext cx="1821596" cy="646331"/>
          </a:xfrm>
          <a:prstGeom prst="rect">
            <a:avLst/>
          </a:prstGeom>
          <a:solidFill>
            <a:srgbClr val="00206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  <a:latin typeface="arial" panose="020B0604020202020204" pitchFamily="34" charset="0"/>
              </a:rPr>
              <a:t>Celulósicos y sus aditivos</a:t>
            </a:r>
            <a:endParaRPr lang="es-CO" b="1" dirty="0">
              <a:solidFill>
                <a:schemeClr val="bg1"/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437A8D7-E105-CFCC-AF57-686C419DCC08}"/>
              </a:ext>
            </a:extLst>
          </p:cNvPr>
          <p:cNvSpPr/>
          <p:nvPr/>
        </p:nvSpPr>
        <p:spPr>
          <a:xfrm>
            <a:off x="4760702" y="2671927"/>
            <a:ext cx="2590798" cy="14773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Reglamento Técnico sobre requisitos sanitarios que deben cumplir los </a:t>
            </a:r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ateriales, </a:t>
            </a:r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bjetos, </a:t>
            </a:r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nvases </a:t>
            </a:r>
            <a:r>
              <a:rPr lang="es-CO" sz="20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A2580E6-A2C2-248B-70F0-5A41B22CAC62}"/>
              </a:ext>
            </a:extLst>
          </p:cNvPr>
          <p:cNvSpPr/>
          <p:nvPr/>
        </p:nvSpPr>
        <p:spPr>
          <a:xfrm>
            <a:off x="4760702" y="4169030"/>
            <a:ext cx="2602572" cy="1200329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destinados a entrar en contacto con alimentos y bebidas para consumo humano</a:t>
            </a:r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22346A5E-F5B0-DCA3-BEBC-792B0A71D1A9}"/>
              </a:ext>
            </a:extLst>
          </p:cNvPr>
          <p:cNvSpPr/>
          <p:nvPr/>
        </p:nvSpPr>
        <p:spPr>
          <a:xfrm rot="18991686">
            <a:off x="3527502" y="3835338"/>
            <a:ext cx="1371600" cy="521732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57B5E94-2ADF-4341-44D8-60F1F30F049C}"/>
              </a:ext>
            </a:extLst>
          </p:cNvPr>
          <p:cNvSpPr/>
          <p:nvPr/>
        </p:nvSpPr>
        <p:spPr>
          <a:xfrm rot="2735206">
            <a:off x="7442169" y="1734465"/>
            <a:ext cx="2981282" cy="584775"/>
          </a:xfrm>
          <a:prstGeom prst="rect">
            <a:avLst/>
          </a:prstGeom>
          <a:solidFill>
            <a:srgbClr val="00206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rial" panose="020B0604020202020204" pitchFamily="34" charset="0"/>
              </a:rPr>
              <a:t>Plásticos y Elastoméricos y sus aditivos</a:t>
            </a:r>
            <a:endParaRPr lang="es-CO" sz="1600" b="1" dirty="0">
              <a:solidFill>
                <a:schemeClr val="bg1"/>
              </a:solidFill>
            </a:endParaRPr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FF7820D2-AC0E-8D65-37A2-46B3DD930CE2}"/>
              </a:ext>
            </a:extLst>
          </p:cNvPr>
          <p:cNvSpPr/>
          <p:nvPr/>
        </p:nvSpPr>
        <p:spPr>
          <a:xfrm rot="8103963">
            <a:off x="7167772" y="2463678"/>
            <a:ext cx="1643655" cy="521732"/>
          </a:xfrm>
          <a:prstGeom prst="rightArrow">
            <a:avLst>
              <a:gd name="adj1" fmla="val 50182"/>
              <a:gd name="adj2" fmla="val 5000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F8A94C22-F65F-5313-7DE9-EB87EF99A713}"/>
              </a:ext>
            </a:extLst>
          </p:cNvPr>
          <p:cNvSpPr/>
          <p:nvPr/>
        </p:nvSpPr>
        <p:spPr>
          <a:xfrm rot="18772780">
            <a:off x="2232599" y="1724691"/>
            <a:ext cx="1896897" cy="369332"/>
          </a:xfrm>
          <a:prstGeom prst="rect">
            <a:avLst/>
          </a:prstGeom>
          <a:solidFill>
            <a:srgbClr val="33CC33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Metálicos</a:t>
            </a:r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57D858FB-348C-3E0E-BA5A-7C498893C8D4}"/>
              </a:ext>
            </a:extLst>
          </p:cNvPr>
          <p:cNvSpPr/>
          <p:nvPr/>
        </p:nvSpPr>
        <p:spPr>
          <a:xfrm rot="2532573">
            <a:off x="3323000" y="2411060"/>
            <a:ext cx="1599604" cy="521732"/>
          </a:xfrm>
          <a:prstGeom prst="rightArrow">
            <a:avLst/>
          </a:prstGeom>
          <a:solidFill>
            <a:srgbClr val="00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183AE6E3-F570-F15E-7182-98E769A1E1BF}"/>
              </a:ext>
            </a:extLst>
          </p:cNvPr>
          <p:cNvSpPr/>
          <p:nvPr/>
        </p:nvSpPr>
        <p:spPr>
          <a:xfrm rot="18878894">
            <a:off x="7804064" y="4646243"/>
            <a:ext cx="2001615" cy="646331"/>
          </a:xfrm>
          <a:prstGeom prst="rect">
            <a:avLst/>
          </a:prstGeom>
          <a:solidFill>
            <a:srgbClr val="33CC33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latin typeface="arial" panose="020B0604020202020204" pitchFamily="34" charset="0"/>
              </a:rPr>
              <a:t>Vidrios y Cerámicas</a:t>
            </a:r>
            <a:endParaRPr lang="es-CO" b="1" dirty="0"/>
          </a:p>
        </p:txBody>
      </p:sp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650A0765-3A9C-0727-DAC4-8431FE1B10E9}"/>
              </a:ext>
            </a:extLst>
          </p:cNvPr>
          <p:cNvSpPr/>
          <p:nvPr/>
        </p:nvSpPr>
        <p:spPr>
          <a:xfrm rot="13433779">
            <a:off x="7205526" y="3905847"/>
            <a:ext cx="1371600" cy="521732"/>
          </a:xfrm>
          <a:prstGeom prst="rightArrow">
            <a:avLst/>
          </a:prstGeom>
          <a:solidFill>
            <a:srgbClr val="00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31FE4504-E09C-277A-2084-81241173ED6E}"/>
              </a:ext>
            </a:extLst>
          </p:cNvPr>
          <p:cNvSpPr/>
          <p:nvPr/>
        </p:nvSpPr>
        <p:spPr>
          <a:xfrm rot="2870989">
            <a:off x="1830126" y="5013762"/>
            <a:ext cx="1696275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altLang="es-CO" b="1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Resolución 834 de 2013</a:t>
            </a:r>
            <a:endParaRPr lang="es-ES" altLang="es-CO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A862D900-05CB-C00E-0585-0178202528B6}"/>
              </a:ext>
            </a:extLst>
          </p:cNvPr>
          <p:cNvSpPr/>
          <p:nvPr/>
        </p:nvSpPr>
        <p:spPr>
          <a:xfrm rot="18878894">
            <a:off x="8561109" y="5100795"/>
            <a:ext cx="1696275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altLang="es-CO" b="1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Resolución 835 de 2013</a:t>
            </a:r>
            <a:endParaRPr lang="es-ES" altLang="es-CO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71CAD778-9147-DE12-F54B-3D57E9453442}"/>
              </a:ext>
            </a:extLst>
          </p:cNvPr>
          <p:cNvSpPr/>
          <p:nvPr/>
        </p:nvSpPr>
        <p:spPr>
          <a:xfrm rot="18734664">
            <a:off x="1836662" y="1201797"/>
            <a:ext cx="169175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altLang="es-CO" b="1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Resolución 4142 de 2012</a:t>
            </a:r>
            <a:endParaRPr lang="es-ES" altLang="es-CO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1A5476CB-DE2F-AEF8-05C3-4F49C682233E}"/>
              </a:ext>
            </a:extLst>
          </p:cNvPr>
          <p:cNvSpPr/>
          <p:nvPr/>
        </p:nvSpPr>
        <p:spPr>
          <a:xfrm rot="2705437">
            <a:off x="8624371" y="1276103"/>
            <a:ext cx="169175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altLang="es-CO" b="1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Resolución 4143 de 2012</a:t>
            </a:r>
            <a:endParaRPr lang="es-ES" altLang="es-CO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14AFD2B7-2FBD-BD60-079D-FB4E77CADC1A}"/>
              </a:ext>
            </a:extLst>
          </p:cNvPr>
          <p:cNvSpPr/>
          <p:nvPr/>
        </p:nvSpPr>
        <p:spPr>
          <a:xfrm>
            <a:off x="4609826" y="5495996"/>
            <a:ext cx="29684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 MOE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: M</a:t>
            </a:r>
            <a:r>
              <a:rPr lang="es-ES" sz="1400" dirty="0"/>
              <a:t>ateriales, Objetos, Envases</a:t>
            </a:r>
            <a:endParaRPr lang="es-CO" sz="1400" dirty="0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83DA389C-E269-C11A-2E36-0F26CDBB4DBB}"/>
              </a:ext>
            </a:extLst>
          </p:cNvPr>
          <p:cNvSpPr/>
          <p:nvPr/>
        </p:nvSpPr>
        <p:spPr>
          <a:xfrm rot="18772780">
            <a:off x="2232600" y="1724690"/>
            <a:ext cx="1896897" cy="369332"/>
          </a:xfrm>
          <a:prstGeom prst="rect">
            <a:avLst/>
          </a:prstGeom>
          <a:solidFill>
            <a:srgbClr val="0033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Metálicos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A5CB9BD1-2783-A6D7-4388-5DF1923DCF24}"/>
              </a:ext>
            </a:extLst>
          </p:cNvPr>
          <p:cNvSpPr/>
          <p:nvPr/>
        </p:nvSpPr>
        <p:spPr>
          <a:xfrm rot="18878894">
            <a:off x="7804065" y="4646242"/>
            <a:ext cx="2001615" cy="646331"/>
          </a:xfrm>
          <a:prstGeom prst="rect">
            <a:avLst/>
          </a:prstGeom>
          <a:solidFill>
            <a:srgbClr val="0033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  <a:latin typeface="arial" panose="020B0604020202020204" pitchFamily="34" charset="0"/>
              </a:rPr>
              <a:t>Vidrios y Cerámicas</a:t>
            </a:r>
            <a:endParaRPr lang="es-CO" b="1" dirty="0">
              <a:solidFill>
                <a:schemeClr val="bg1"/>
              </a:solidFill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F82EADB0-09BB-ED46-0EA3-D92D629E789D}"/>
              </a:ext>
            </a:extLst>
          </p:cNvPr>
          <p:cNvSpPr/>
          <p:nvPr/>
        </p:nvSpPr>
        <p:spPr>
          <a:xfrm>
            <a:off x="1266474" y="674349"/>
            <a:ext cx="9555405" cy="5502140"/>
          </a:xfrm>
          <a:prstGeom prst="rect">
            <a:avLst/>
          </a:prstGeom>
          <a:noFill/>
          <a:ln w="28575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6099488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852690EE-1200-8ACB-B606-8B6CB2FC00E3}"/>
              </a:ext>
            </a:extLst>
          </p:cNvPr>
          <p:cNvGrpSpPr/>
          <p:nvPr/>
        </p:nvGrpSpPr>
        <p:grpSpPr>
          <a:xfrm>
            <a:off x="484203" y="5742881"/>
            <a:ext cx="11528579" cy="862429"/>
            <a:chOff x="484203" y="5742881"/>
            <a:chExt cx="11528579" cy="862429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154E0858-3836-F2C0-1409-3FC41107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203" y="5742881"/>
              <a:ext cx="1885950" cy="78105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365E172C-7E7B-144B-C586-320684F27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26832" y="5824260"/>
              <a:ext cx="1885950" cy="781050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7A4651D6-DF0B-2675-FB65-7CF3084E1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120" y="6224876"/>
            <a:ext cx="531922" cy="420589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398EE8CF-6E31-BD45-4B62-CFD8F342CCDE}"/>
              </a:ext>
            </a:extLst>
          </p:cNvPr>
          <p:cNvSpPr/>
          <p:nvPr/>
        </p:nvSpPr>
        <p:spPr>
          <a:xfrm>
            <a:off x="16755" y="212685"/>
            <a:ext cx="324926" cy="461664"/>
          </a:xfrm>
          <a:prstGeom prst="rect">
            <a:avLst/>
          </a:prstGeom>
          <a:solidFill>
            <a:srgbClr val="009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FE71C16-5CCE-762C-55F6-1E652E3BF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18" y="6265032"/>
            <a:ext cx="821647" cy="34027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F75C6F8-9AF8-45B0-E30A-AAFF71856ACB}"/>
              </a:ext>
            </a:extLst>
          </p:cNvPr>
          <p:cNvSpPr txBox="1"/>
          <p:nvPr/>
        </p:nvSpPr>
        <p:spPr>
          <a:xfrm>
            <a:off x="341681" y="235985"/>
            <a:ext cx="46076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s-CO"/>
            </a:defPPr>
            <a:lvl1pPr algn="just">
              <a:spcBef>
                <a:spcPct val="20000"/>
              </a:spcBef>
              <a:buFont typeface="Arial" panose="020B0604020202020204" pitchFamily="34" charset="0"/>
              <a:buNone/>
              <a:defRPr sz="2400" b="1">
                <a:solidFill>
                  <a:srgbClr val="0191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altLang="es-CO" dirty="0"/>
              <a:t>Envase o empaque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46C3B0C-9C90-81D6-3181-D6783CF7BEAF}"/>
              </a:ext>
            </a:extLst>
          </p:cNvPr>
          <p:cNvSpPr txBox="1"/>
          <p:nvPr/>
        </p:nvSpPr>
        <p:spPr>
          <a:xfrm>
            <a:off x="663674" y="2035259"/>
            <a:ext cx="23492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Envases utilizados deben cumplir con los requisitos establecidos en la normatividad sanitaria vigente</a:t>
            </a:r>
            <a:endParaRPr lang="es-CO" sz="1600" dirty="0"/>
          </a:p>
        </p:txBody>
      </p:sp>
      <p:sp>
        <p:nvSpPr>
          <p:cNvPr id="9" name="AutoShape 17" descr="Resultado de imagen para rotulo de carne">
            <a:extLst>
              <a:ext uri="{FF2B5EF4-FFF2-40B4-BE49-F238E27FC236}">
                <a16:creationId xmlns:a16="http://schemas.microsoft.com/office/drawing/2014/main" id="{0D39242F-E206-ABEB-B682-B71BA1A9FA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841152" y="803192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s-ES" altLang="es-CO" sz="135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D89AFA69-BC5B-A34B-A822-B8E6B69EFB2F}"/>
              </a:ext>
            </a:extLst>
          </p:cNvPr>
          <p:cNvSpPr/>
          <p:nvPr/>
        </p:nvSpPr>
        <p:spPr>
          <a:xfrm>
            <a:off x="2975474" y="5478747"/>
            <a:ext cx="5131294" cy="5847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CO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SIEMPRE Y CUANDO LOS EMPAQUES NATURALES CUMPLAN CON INOCUIDAD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090376BA-402B-1B6A-EDAD-1858CE087B04}"/>
              </a:ext>
            </a:extLst>
          </p:cNvPr>
          <p:cNvGrpSpPr/>
          <p:nvPr/>
        </p:nvGrpSpPr>
        <p:grpSpPr>
          <a:xfrm>
            <a:off x="3208310" y="2047369"/>
            <a:ext cx="3353768" cy="2864277"/>
            <a:chOff x="380032" y="2595604"/>
            <a:chExt cx="3353768" cy="2118041"/>
          </a:xfrm>
        </p:grpSpPr>
        <p:sp>
          <p:nvSpPr>
            <p:cNvPr id="19" name="object 2">
              <a:extLst>
                <a:ext uri="{FF2B5EF4-FFF2-40B4-BE49-F238E27FC236}">
                  <a16:creationId xmlns:a16="http://schemas.microsoft.com/office/drawing/2014/main" id="{C8CD6645-8C21-EA27-0602-33B6D0EA84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032" y="2595604"/>
              <a:ext cx="3353768" cy="2118041"/>
            </a:xfrm>
            <a:prstGeom prst="rect">
              <a:avLst/>
            </a:prstGeom>
            <a:solidFill>
              <a:srgbClr val="00FF00"/>
            </a:solidFill>
            <a:ln w="57150">
              <a:solidFill>
                <a:srgbClr val="003300"/>
              </a:solidFill>
            </a:ln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s-ES" altLang="es-CO" sz="13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object 3">
              <a:extLst>
                <a:ext uri="{FF2B5EF4-FFF2-40B4-BE49-F238E27FC236}">
                  <a16:creationId xmlns:a16="http://schemas.microsoft.com/office/drawing/2014/main" id="{9185A7FF-2755-9A3B-D7C2-C59926AA9A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0486" y="2819401"/>
              <a:ext cx="2827742" cy="409664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s-ES" altLang="es-CO" b="1" dirty="0">
                  <a:latin typeface="Arial" panose="020B0604020202020204" pitchFamily="34" charset="0"/>
                  <a:cs typeface="Arial" panose="020B0604020202020204" pitchFamily="34" charset="0"/>
                </a:rPr>
                <a:t>NO CREA TODO LO QUE VE EN REDES SOCIALES</a:t>
              </a:r>
              <a:endParaRPr lang="es-ES" altLang="es-CO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91431ACB-FF32-2449-94E4-C9C611DEDF7A}"/>
                </a:ext>
              </a:extLst>
            </p:cNvPr>
            <p:cNvSpPr/>
            <p:nvPr/>
          </p:nvSpPr>
          <p:spPr>
            <a:xfrm>
              <a:off x="928695" y="3465263"/>
              <a:ext cx="2326342" cy="2731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003300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ES" altLang="es-CO" b="1" dirty="0">
                  <a:latin typeface="Arial" panose="020B0604020202020204" pitchFamily="34" charset="0"/>
                  <a:cs typeface="Arial" panose="020B0604020202020204" pitchFamily="34" charset="0"/>
                </a:rPr>
                <a:t>NO COMA CUENTO</a:t>
              </a:r>
              <a:endParaRPr lang="es-ES" altLang="es-CO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77B96723-893F-8023-2BF1-7F98A9C1ECF7}"/>
              </a:ext>
            </a:extLst>
          </p:cNvPr>
          <p:cNvGrpSpPr/>
          <p:nvPr/>
        </p:nvGrpSpPr>
        <p:grpSpPr>
          <a:xfrm>
            <a:off x="8235668" y="3364651"/>
            <a:ext cx="2436885" cy="1190659"/>
            <a:chOff x="642423" y="1390720"/>
            <a:chExt cx="2294303" cy="1190659"/>
          </a:xfrm>
        </p:grpSpPr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5D169C84-F042-F58B-E22B-E78F2DC927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266" t="12785" r="9878" b="14905"/>
            <a:stretch/>
          </p:blipFill>
          <p:spPr>
            <a:xfrm>
              <a:off x="642423" y="1424787"/>
              <a:ext cx="2253177" cy="1156592"/>
            </a:xfrm>
            <a:prstGeom prst="rect">
              <a:avLst/>
            </a:prstGeom>
          </p:spPr>
        </p:pic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C5B15B71-F60E-E1F5-A9F2-638563B6A523}"/>
                </a:ext>
              </a:extLst>
            </p:cNvPr>
            <p:cNvSpPr/>
            <p:nvPr/>
          </p:nvSpPr>
          <p:spPr>
            <a:xfrm>
              <a:off x="642423" y="1390720"/>
              <a:ext cx="2294303" cy="119065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CF2D114B-1D5D-4A8E-FB2B-752605F1468A}"/>
              </a:ext>
            </a:extLst>
          </p:cNvPr>
          <p:cNvGrpSpPr/>
          <p:nvPr/>
        </p:nvGrpSpPr>
        <p:grpSpPr>
          <a:xfrm>
            <a:off x="8235669" y="2032771"/>
            <a:ext cx="2436885" cy="1215742"/>
            <a:chOff x="3532225" y="1376122"/>
            <a:chExt cx="2143072" cy="1215742"/>
          </a:xfrm>
        </p:grpSpPr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C06F64E5-D141-7457-78F3-1C812191C7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355" t="11923" r="18433" b="13184"/>
            <a:stretch/>
          </p:blipFill>
          <p:spPr>
            <a:xfrm>
              <a:off x="3532225" y="1390720"/>
              <a:ext cx="2143071" cy="1201144"/>
            </a:xfrm>
            <a:prstGeom prst="rect">
              <a:avLst/>
            </a:prstGeom>
          </p:spPr>
        </p:pic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2EA23B95-0E4C-745F-D1A7-D2B650E7917E}"/>
                </a:ext>
              </a:extLst>
            </p:cNvPr>
            <p:cNvSpPr/>
            <p:nvPr/>
          </p:nvSpPr>
          <p:spPr>
            <a:xfrm>
              <a:off x="3560881" y="1376122"/>
              <a:ext cx="2114416" cy="119065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DD8FBF66-AD42-0328-D047-6A00DB677E93}"/>
              </a:ext>
            </a:extLst>
          </p:cNvPr>
          <p:cNvGrpSpPr/>
          <p:nvPr/>
        </p:nvGrpSpPr>
        <p:grpSpPr>
          <a:xfrm>
            <a:off x="8268254" y="4660050"/>
            <a:ext cx="2396531" cy="1111028"/>
            <a:chOff x="9109669" y="1470350"/>
            <a:chExt cx="2396531" cy="1111028"/>
          </a:xfrm>
        </p:grpSpPr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id="{78CFFA28-C73A-9B48-68D9-3B2E9EEEEC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722" t="5498" r="3522" b="16126"/>
            <a:stretch/>
          </p:blipFill>
          <p:spPr>
            <a:xfrm>
              <a:off x="9113816" y="1470350"/>
              <a:ext cx="2392384" cy="1111028"/>
            </a:xfrm>
            <a:prstGeom prst="rect">
              <a:avLst/>
            </a:prstGeom>
          </p:spPr>
        </p:pic>
        <p:sp>
          <p:nvSpPr>
            <p:cNvPr id="34" name="Rectángulo 33">
              <a:extLst>
                <a:ext uri="{FF2B5EF4-FFF2-40B4-BE49-F238E27FC236}">
                  <a16:creationId xmlns:a16="http://schemas.microsoft.com/office/drawing/2014/main" id="{24C7852E-0EDE-D8E9-52F1-5828EF40FD17}"/>
                </a:ext>
              </a:extLst>
            </p:cNvPr>
            <p:cNvSpPr/>
            <p:nvPr/>
          </p:nvSpPr>
          <p:spPr>
            <a:xfrm>
              <a:off x="9109669" y="1470350"/>
              <a:ext cx="2396531" cy="11053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D42DF818-9346-8B10-ABE7-3F12E91BDB9E}"/>
              </a:ext>
            </a:extLst>
          </p:cNvPr>
          <p:cNvGrpSpPr/>
          <p:nvPr/>
        </p:nvGrpSpPr>
        <p:grpSpPr>
          <a:xfrm>
            <a:off x="8235846" y="697650"/>
            <a:ext cx="2441032" cy="1190658"/>
            <a:chOff x="6219290" y="1395963"/>
            <a:chExt cx="2441032" cy="1190658"/>
          </a:xfrm>
        </p:grpSpPr>
        <p:sp>
          <p:nvSpPr>
            <p:cNvPr id="36" name="object 9">
              <a:extLst>
                <a:ext uri="{FF2B5EF4-FFF2-40B4-BE49-F238E27FC236}">
                  <a16:creationId xmlns:a16="http://schemas.microsoft.com/office/drawing/2014/main" id="{FEF62DA8-2086-548B-34F5-E2CE65EE01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72784" y="1647428"/>
              <a:ext cx="1987538" cy="6778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>
              <a:spAutoFit/>
            </a:bodyPr>
            <a:lstStyle>
              <a:lvl1pPr marL="127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115000"/>
                </a:lnSpc>
              </a:pPr>
              <a:r>
                <a:rPr lang="es-ES" altLang="es-CO" sz="2000" dirty="0">
                  <a:latin typeface="Arial" panose="020B0604020202020204" pitchFamily="34" charset="0"/>
                  <a:cs typeface="Arial" panose="020B0604020202020204" pitchFamily="34" charset="0"/>
                </a:rPr>
                <a:t>             HOJA     </a:t>
              </a:r>
            </a:p>
            <a:p>
              <a:pPr algn="ctr" eaLnBrk="1" hangingPunct="1">
                <a:lnSpc>
                  <a:spcPct val="115000"/>
                </a:lnSpc>
              </a:pPr>
              <a:r>
                <a:rPr lang="es-ES" altLang="es-CO" sz="2000" dirty="0">
                  <a:latin typeface="Arial" panose="020B0604020202020204" pitchFamily="34" charset="0"/>
                  <a:cs typeface="Arial" panose="020B0604020202020204" pitchFamily="34" charset="0"/>
                </a:rPr>
                <a:t>             QUESO</a:t>
              </a:r>
            </a:p>
          </p:txBody>
        </p:sp>
        <p:pic>
          <p:nvPicPr>
            <p:cNvPr id="37" name="Imagen 36">
              <a:extLst>
                <a:ext uri="{FF2B5EF4-FFF2-40B4-BE49-F238E27FC236}">
                  <a16:creationId xmlns:a16="http://schemas.microsoft.com/office/drawing/2014/main" id="{C4BAAC37-133B-FF1F-E26B-83BF4725F3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207" t="5616" r="10838" b="7689"/>
            <a:stretch/>
          </p:blipFill>
          <p:spPr>
            <a:xfrm>
              <a:off x="6219290" y="1424787"/>
              <a:ext cx="1374948" cy="1141993"/>
            </a:xfrm>
            <a:prstGeom prst="rect">
              <a:avLst/>
            </a:prstGeom>
          </p:spPr>
        </p:pic>
        <p:sp>
          <p:nvSpPr>
            <p:cNvPr id="38" name="Rectángulo 37">
              <a:extLst>
                <a:ext uri="{FF2B5EF4-FFF2-40B4-BE49-F238E27FC236}">
                  <a16:creationId xmlns:a16="http://schemas.microsoft.com/office/drawing/2014/main" id="{87EDF7B5-E8E9-823C-474C-DE58B5E11C26}"/>
                </a:ext>
              </a:extLst>
            </p:cNvPr>
            <p:cNvSpPr/>
            <p:nvPr/>
          </p:nvSpPr>
          <p:spPr>
            <a:xfrm>
              <a:off x="6223437" y="1395963"/>
              <a:ext cx="2436885" cy="119065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0E94E2DA-8AA2-80DF-9314-D8EB423D6504}"/>
              </a:ext>
            </a:extLst>
          </p:cNvPr>
          <p:cNvCxnSpPr>
            <a:cxnSpLocks/>
          </p:cNvCxnSpPr>
          <p:nvPr/>
        </p:nvCxnSpPr>
        <p:spPr>
          <a:xfrm flipV="1">
            <a:off x="6561120" y="1307356"/>
            <a:ext cx="1641934" cy="2139668"/>
          </a:xfrm>
          <a:prstGeom prst="straightConnector1">
            <a:avLst/>
          </a:prstGeom>
          <a:ln w="76200">
            <a:solidFill>
              <a:srgbClr val="00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24E0E1A7-9A36-6317-5C4D-FE48E78C49C7}"/>
              </a:ext>
            </a:extLst>
          </p:cNvPr>
          <p:cNvCxnSpPr>
            <a:cxnSpLocks/>
          </p:cNvCxnSpPr>
          <p:nvPr/>
        </p:nvCxnSpPr>
        <p:spPr>
          <a:xfrm>
            <a:off x="6594691" y="3469496"/>
            <a:ext cx="1640976" cy="1743216"/>
          </a:xfrm>
          <a:prstGeom prst="straightConnector1">
            <a:avLst/>
          </a:prstGeom>
          <a:ln w="76200">
            <a:solidFill>
              <a:srgbClr val="00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bject 3">
            <a:extLst>
              <a:ext uri="{FF2B5EF4-FFF2-40B4-BE49-F238E27FC236}">
                <a16:creationId xmlns:a16="http://schemas.microsoft.com/office/drawing/2014/main" id="{399C2961-7A58-2380-481C-83965AA30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8908" y="4006112"/>
            <a:ext cx="2827742" cy="738664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NO COMPARTA NOTICIAS SIN ESTAR SEGURO SI ES VERDAD</a:t>
            </a:r>
            <a:endParaRPr lang="es-ES" alt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Conector recto de flecha 41">
            <a:extLst>
              <a:ext uri="{FF2B5EF4-FFF2-40B4-BE49-F238E27FC236}">
                <a16:creationId xmlns:a16="http://schemas.microsoft.com/office/drawing/2014/main" id="{1FF31470-EDFE-3779-994A-F31DAF7FC138}"/>
              </a:ext>
            </a:extLst>
          </p:cNvPr>
          <p:cNvCxnSpPr>
            <a:cxnSpLocks/>
            <a:endCxn id="30" idx="1"/>
          </p:cNvCxnSpPr>
          <p:nvPr/>
        </p:nvCxnSpPr>
        <p:spPr>
          <a:xfrm flipV="1">
            <a:off x="6594664" y="2647941"/>
            <a:ext cx="1641005" cy="759634"/>
          </a:xfrm>
          <a:prstGeom prst="straightConnector1">
            <a:avLst/>
          </a:prstGeom>
          <a:ln w="76200">
            <a:solidFill>
              <a:srgbClr val="00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de flecha 42">
            <a:extLst>
              <a:ext uri="{FF2B5EF4-FFF2-40B4-BE49-F238E27FC236}">
                <a16:creationId xmlns:a16="http://schemas.microsoft.com/office/drawing/2014/main" id="{9326E5AC-79E3-4A74-CB71-A18FE08300AC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6562079" y="3479508"/>
            <a:ext cx="1629907" cy="477483"/>
          </a:xfrm>
          <a:prstGeom prst="straightConnector1">
            <a:avLst/>
          </a:prstGeom>
          <a:ln w="76200">
            <a:solidFill>
              <a:srgbClr val="00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ángulo 43">
            <a:extLst>
              <a:ext uri="{FF2B5EF4-FFF2-40B4-BE49-F238E27FC236}">
                <a16:creationId xmlns:a16="http://schemas.microsoft.com/office/drawing/2014/main" id="{D96ECCC1-8FC2-F4E1-3930-55BBA885763C}"/>
              </a:ext>
            </a:extLst>
          </p:cNvPr>
          <p:cNvSpPr/>
          <p:nvPr/>
        </p:nvSpPr>
        <p:spPr>
          <a:xfrm>
            <a:off x="484203" y="3407575"/>
            <a:ext cx="23887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CO" alt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Art 10. Resolución 3929 / 2013</a:t>
            </a:r>
            <a:endParaRPr lang="es-CO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C2D5FF62-5798-79AA-3D9B-6FE5ACC1BAF9}"/>
              </a:ext>
            </a:extLst>
          </p:cNvPr>
          <p:cNvSpPr/>
          <p:nvPr/>
        </p:nvSpPr>
        <p:spPr>
          <a:xfrm>
            <a:off x="484202" y="674349"/>
            <a:ext cx="10444210" cy="5526963"/>
          </a:xfrm>
          <a:prstGeom prst="rect">
            <a:avLst/>
          </a:prstGeom>
          <a:noFill/>
          <a:ln w="28575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3091869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852690EE-1200-8ACB-B606-8B6CB2FC00E3}"/>
              </a:ext>
            </a:extLst>
          </p:cNvPr>
          <p:cNvGrpSpPr/>
          <p:nvPr/>
        </p:nvGrpSpPr>
        <p:grpSpPr>
          <a:xfrm>
            <a:off x="484203" y="5742881"/>
            <a:ext cx="11528579" cy="862429"/>
            <a:chOff x="484203" y="5742881"/>
            <a:chExt cx="11528579" cy="862429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154E0858-3836-F2C0-1409-3FC41107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203" y="5742881"/>
              <a:ext cx="1885950" cy="78105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365E172C-7E7B-144B-C586-320684F27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26832" y="5824260"/>
              <a:ext cx="1885950" cy="781050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7A4651D6-DF0B-2675-FB65-7CF3084E1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120" y="6224876"/>
            <a:ext cx="531922" cy="420589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398EE8CF-6E31-BD45-4B62-CFD8F342CCDE}"/>
              </a:ext>
            </a:extLst>
          </p:cNvPr>
          <p:cNvSpPr/>
          <p:nvPr/>
        </p:nvSpPr>
        <p:spPr>
          <a:xfrm>
            <a:off x="16755" y="212685"/>
            <a:ext cx="324926" cy="461664"/>
          </a:xfrm>
          <a:prstGeom prst="rect">
            <a:avLst/>
          </a:prstGeom>
          <a:solidFill>
            <a:srgbClr val="009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FE71C16-5CCE-762C-55F6-1E652E3BF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18" y="6265032"/>
            <a:ext cx="821647" cy="34027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F75C6F8-9AF8-45B0-E30A-AAFF71856ACB}"/>
              </a:ext>
            </a:extLst>
          </p:cNvPr>
          <p:cNvSpPr txBox="1"/>
          <p:nvPr/>
        </p:nvSpPr>
        <p:spPr>
          <a:xfrm>
            <a:off x="341681" y="235985"/>
            <a:ext cx="46076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s-CO"/>
            </a:defPPr>
            <a:lvl1pPr algn="just">
              <a:spcBef>
                <a:spcPct val="20000"/>
              </a:spcBef>
              <a:buFont typeface="Arial" panose="020B0604020202020204" pitchFamily="34" charset="0"/>
              <a:buNone/>
              <a:defRPr sz="2400" b="1">
                <a:solidFill>
                  <a:srgbClr val="0191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altLang="es-CO" dirty="0"/>
              <a:t>Publicidad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E9685B7-85E5-A4AE-4A80-7FDFF818CA4E}"/>
              </a:ext>
            </a:extLst>
          </p:cNvPr>
          <p:cNvSpPr/>
          <p:nvPr/>
        </p:nvSpPr>
        <p:spPr>
          <a:xfrm>
            <a:off x="1107399" y="903321"/>
            <a:ext cx="9492541" cy="5045231"/>
          </a:xfrm>
          <a:prstGeom prst="rect">
            <a:avLst/>
          </a:prstGeom>
          <a:noFill/>
          <a:ln w="28575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AFC06A9-B3D1-D3FA-C9B9-E6F37309CA73}"/>
              </a:ext>
            </a:extLst>
          </p:cNvPr>
          <p:cNvSpPr txBox="1"/>
          <p:nvPr/>
        </p:nvSpPr>
        <p:spPr>
          <a:xfrm>
            <a:off x="1999701" y="1101807"/>
            <a:ext cx="2723219" cy="2031325"/>
          </a:xfrm>
          <a:prstGeom prst="rect">
            <a:avLst/>
          </a:prstGeom>
          <a:noFill/>
          <a:ln>
            <a:solidFill>
              <a:srgbClr val="080808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rgbClr val="000000"/>
                </a:solidFill>
                <a:latin typeface="arial" panose="020B0604020202020204" pitchFamily="34" charset="0"/>
              </a:rPr>
              <a:t>N</a:t>
            </a:r>
            <a:r>
              <a:rPr lang="es-E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éctares</a:t>
            </a:r>
          </a:p>
          <a:p>
            <a:pPr algn="ctr"/>
            <a:r>
              <a:rPr lang="es-E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refrescos</a:t>
            </a:r>
          </a:p>
          <a:p>
            <a:pPr algn="ctr"/>
            <a:r>
              <a:rPr lang="es-E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bebidas con jugo (zumo) </a:t>
            </a:r>
          </a:p>
          <a:p>
            <a:pPr algn="ctr"/>
            <a:r>
              <a:rPr lang="es-E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pulpa de fruta </a:t>
            </a:r>
          </a:p>
          <a:p>
            <a:pPr algn="ctr"/>
            <a:r>
              <a:rPr lang="es-E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concentrados de fruta, </a:t>
            </a:r>
          </a:p>
          <a:p>
            <a:pPr algn="ctr"/>
            <a:r>
              <a:rPr lang="es-E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clarificados o no </a:t>
            </a:r>
          </a:p>
          <a:p>
            <a:pPr algn="ctr"/>
            <a:r>
              <a:rPr lang="es-E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 la mezcla de estos, </a:t>
            </a:r>
            <a:endParaRPr lang="es-CO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FA1F7E7-DF89-74AD-5D52-023D0D694A63}"/>
              </a:ext>
            </a:extLst>
          </p:cNvPr>
          <p:cNvSpPr txBox="1"/>
          <p:nvPr/>
        </p:nvSpPr>
        <p:spPr>
          <a:xfrm>
            <a:off x="6249978" y="1580525"/>
            <a:ext cx="3444438" cy="923330"/>
          </a:xfrm>
          <a:prstGeom prst="rect">
            <a:avLst/>
          </a:prstGeom>
          <a:solidFill>
            <a:srgbClr val="92D050"/>
          </a:solidFill>
          <a:ln>
            <a:solidFill>
              <a:srgbClr val="080808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 debe declarar el contenido de fruta en el producto terminado en la cara principal.</a:t>
            </a:r>
            <a:endParaRPr lang="es-CO" dirty="0"/>
          </a:p>
        </p:txBody>
      </p:sp>
      <p:sp>
        <p:nvSpPr>
          <p:cNvPr id="16" name="Flecha abajo 78">
            <a:extLst>
              <a:ext uri="{FF2B5EF4-FFF2-40B4-BE49-F238E27FC236}">
                <a16:creationId xmlns:a16="http://schemas.microsoft.com/office/drawing/2014/main" id="{95D57C82-F8C3-EEE6-9EC2-3BC4C8086BFF}"/>
              </a:ext>
            </a:extLst>
          </p:cNvPr>
          <p:cNvSpPr/>
          <p:nvPr/>
        </p:nvSpPr>
        <p:spPr>
          <a:xfrm rot="16200000">
            <a:off x="5210041" y="1441864"/>
            <a:ext cx="438601" cy="1280090"/>
          </a:xfrm>
          <a:prstGeom prst="downArrow">
            <a:avLst/>
          </a:prstGeom>
          <a:solidFill>
            <a:srgbClr val="08080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5742DD9-3AA9-8BBA-A220-5B52873FBF7C}"/>
              </a:ext>
            </a:extLst>
          </p:cNvPr>
          <p:cNvSpPr txBox="1"/>
          <p:nvPr/>
        </p:nvSpPr>
        <p:spPr>
          <a:xfrm>
            <a:off x="2986554" y="3653847"/>
            <a:ext cx="2854952" cy="1754326"/>
          </a:xfrm>
          <a:prstGeom prst="rect">
            <a:avLst/>
          </a:prstGeom>
          <a:noFill/>
          <a:ln>
            <a:solidFill>
              <a:srgbClr val="080808"/>
            </a:solidFill>
          </a:ln>
        </p:spPr>
        <p:txBody>
          <a:bodyPr wrap="square">
            <a:spAutoFit/>
          </a:bodyPr>
          <a:lstStyle/>
          <a:p>
            <a:r>
              <a:rPr lang="es-E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Refrescos de fruta bebidas con jugo (zumo) o pulpa de fruta  concentrados de fruta, clarificados o no </a:t>
            </a:r>
          </a:p>
          <a:p>
            <a:r>
              <a:rPr lang="es-E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 la mezcla de estos</a:t>
            </a:r>
            <a:endParaRPr lang="es-CO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1A698CA-3D78-B565-82C3-DD838E0AE4DE}"/>
              </a:ext>
            </a:extLst>
          </p:cNvPr>
          <p:cNvSpPr txBox="1"/>
          <p:nvPr/>
        </p:nvSpPr>
        <p:spPr>
          <a:xfrm>
            <a:off x="7219889" y="3753981"/>
            <a:ext cx="3239238" cy="1200329"/>
          </a:xfrm>
          <a:prstGeom prst="rect">
            <a:avLst/>
          </a:prstGeom>
          <a:solidFill>
            <a:srgbClr val="FF0000"/>
          </a:solidFill>
          <a:ln>
            <a:solidFill>
              <a:srgbClr val="080808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no deben ser comercializados y publicitados bajo la denominación de jugo (zumo).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21" name="Flecha abajo 78">
            <a:extLst>
              <a:ext uri="{FF2B5EF4-FFF2-40B4-BE49-F238E27FC236}">
                <a16:creationId xmlns:a16="http://schemas.microsoft.com/office/drawing/2014/main" id="{DD96EFB1-A016-154D-1F49-3E02578AB910}"/>
              </a:ext>
            </a:extLst>
          </p:cNvPr>
          <p:cNvSpPr/>
          <p:nvPr/>
        </p:nvSpPr>
        <p:spPr>
          <a:xfrm rot="16200000">
            <a:off x="6328626" y="3643079"/>
            <a:ext cx="438601" cy="1280090"/>
          </a:xfrm>
          <a:prstGeom prst="downArrow">
            <a:avLst/>
          </a:prstGeom>
          <a:solidFill>
            <a:srgbClr val="08080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E19303D4-6705-483B-7E98-3A8398D5EA3B}"/>
              </a:ext>
            </a:extLst>
          </p:cNvPr>
          <p:cNvSpPr/>
          <p:nvPr/>
        </p:nvSpPr>
        <p:spPr>
          <a:xfrm>
            <a:off x="4664996" y="5984007"/>
            <a:ext cx="29976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CO" altLang="es-CO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Art 11. Resolución 3929 de 2013</a:t>
            </a:r>
            <a:endParaRPr lang="es-CO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5150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852690EE-1200-8ACB-B606-8B6CB2FC00E3}"/>
              </a:ext>
            </a:extLst>
          </p:cNvPr>
          <p:cNvGrpSpPr/>
          <p:nvPr/>
        </p:nvGrpSpPr>
        <p:grpSpPr>
          <a:xfrm>
            <a:off x="484203" y="5742881"/>
            <a:ext cx="11528579" cy="862429"/>
            <a:chOff x="484203" y="5742881"/>
            <a:chExt cx="11528579" cy="862429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154E0858-3836-F2C0-1409-3FC41107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203" y="5742881"/>
              <a:ext cx="1885950" cy="78105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365E172C-7E7B-144B-C586-320684F27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26832" y="5824260"/>
              <a:ext cx="1885950" cy="781050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7A4651D6-DF0B-2675-FB65-7CF3084E1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120" y="6224876"/>
            <a:ext cx="531922" cy="420589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398EE8CF-6E31-BD45-4B62-CFD8F342CCDE}"/>
              </a:ext>
            </a:extLst>
          </p:cNvPr>
          <p:cNvSpPr/>
          <p:nvPr/>
        </p:nvSpPr>
        <p:spPr>
          <a:xfrm>
            <a:off x="16755" y="212685"/>
            <a:ext cx="324926" cy="461664"/>
          </a:xfrm>
          <a:prstGeom prst="rect">
            <a:avLst/>
          </a:prstGeom>
          <a:solidFill>
            <a:srgbClr val="009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FE71C16-5CCE-762C-55F6-1E652E3BF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18" y="6265032"/>
            <a:ext cx="821647" cy="34027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F75C6F8-9AF8-45B0-E30A-AAFF71856ACB}"/>
              </a:ext>
            </a:extLst>
          </p:cNvPr>
          <p:cNvSpPr txBox="1"/>
          <p:nvPr/>
        </p:nvSpPr>
        <p:spPr>
          <a:xfrm>
            <a:off x="341681" y="235985"/>
            <a:ext cx="46076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s-CO"/>
            </a:defPPr>
            <a:lvl1pPr algn="just">
              <a:spcBef>
                <a:spcPct val="20000"/>
              </a:spcBef>
              <a:buFont typeface="Arial" panose="020B0604020202020204" pitchFamily="34" charset="0"/>
              <a:buNone/>
              <a:defRPr sz="2400" b="1">
                <a:solidFill>
                  <a:srgbClr val="0191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altLang="es-CO" dirty="0"/>
              <a:t>Articulación con ETS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A916A454-51E1-DA6B-9D7D-831F64D41CBB}"/>
              </a:ext>
            </a:extLst>
          </p:cNvPr>
          <p:cNvSpPr txBox="1">
            <a:spLocks noChangeArrowheads="1"/>
          </p:cNvSpPr>
          <p:nvPr/>
        </p:nvSpPr>
        <p:spPr>
          <a:xfrm>
            <a:off x="1000864" y="2324015"/>
            <a:ext cx="9813891" cy="18190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pPr>
              <a:defRPr/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Toda fruta fresca, refrigerada, congelada, sin pelar y sin tratamiento químico debe tener Registro Sanitario.</a:t>
            </a:r>
          </a:p>
          <a:p>
            <a:pPr>
              <a:defRPr/>
            </a:pPr>
            <a:endParaRPr lang="es-ES" sz="1600" dirty="0">
              <a:solidFill>
                <a:srgbClr val="002060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>
              <a:defRPr/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Frutas cocidas o fritas, pulpas o pures de frutas, frutas en almíbar, frutas fermentadas debe tener Permiso Sanitario.</a:t>
            </a:r>
          </a:p>
          <a:p>
            <a:pPr>
              <a:defRPr/>
            </a:pPr>
            <a:endParaRPr lang="es-ES" sz="1600" dirty="0">
              <a:solidFill>
                <a:srgbClr val="002060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>
              <a:defRPr/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Frutas deshidratadas, confitadas, jaleas, mermeladas, salsas de frutas, jarabes de frutas debe tener Notificación Sanitaria.</a:t>
            </a:r>
          </a:p>
          <a:p>
            <a:pPr>
              <a:defRPr/>
            </a:pPr>
            <a:endParaRPr lang="es-ES" sz="1600" dirty="0">
              <a:solidFill>
                <a:srgbClr val="002060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>
              <a:defRPr/>
            </a:pPr>
            <a:r>
              <a:rPr lang="es-ES" sz="1600" dirty="0">
                <a:solidFill>
                  <a:srgbClr val="080808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Enseñar a consumidores y comercializadores (Tiendas) que el producto debe estar rotulado y también comunicar a las demás entidades que están en la región, donde se realizan compras o suministros de alimentos, la necesidad de que los productos tenga su respectiva etiqueta.</a:t>
            </a:r>
          </a:p>
          <a:p>
            <a:pPr>
              <a:defRPr/>
            </a:pPr>
            <a:endParaRPr lang="es-ES" sz="1600" dirty="0">
              <a:solidFill>
                <a:srgbClr val="080808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>
              <a:defRPr/>
            </a:pPr>
            <a:r>
              <a:rPr lang="es-ES" sz="1600" dirty="0">
                <a:solidFill>
                  <a:srgbClr val="080808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Con la información del rótulo o etiqueta se puede hacer intervención efectiva en el control del producto.</a:t>
            </a:r>
          </a:p>
          <a:p>
            <a:pPr>
              <a:defRPr/>
            </a:pPr>
            <a:endParaRPr lang="es-ES" sz="1600" dirty="0">
              <a:solidFill>
                <a:srgbClr val="002060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>
              <a:defRPr/>
            </a:pPr>
            <a:endParaRPr lang="es-ES" sz="1600" dirty="0">
              <a:solidFill>
                <a:srgbClr val="002060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algn="ctr">
              <a:defRPr/>
            </a:pPr>
            <a:endParaRPr lang="es-ES" sz="1600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D41E80D-E055-422A-BD13-F73142A0B0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42" t="3295" r="4890" b="5507"/>
          <a:stretch/>
        </p:blipFill>
        <p:spPr>
          <a:xfrm>
            <a:off x="1000865" y="809285"/>
            <a:ext cx="1787491" cy="1445854"/>
          </a:xfrm>
          <a:prstGeom prst="rect">
            <a:avLst/>
          </a:prstGeom>
        </p:spPr>
      </p:pic>
      <p:pic>
        <p:nvPicPr>
          <p:cNvPr id="15" name="Picture 2" descr="Nueva imagen y envase sostenible para las manzanas Rockit">
            <a:extLst>
              <a:ext uri="{FF2B5EF4-FFF2-40B4-BE49-F238E27FC236}">
                <a16:creationId xmlns:a16="http://schemas.microsoft.com/office/drawing/2014/main" id="{59752AD5-0B2E-460E-BBA6-C21858814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E9E8E6"/>
              </a:clrFrom>
              <a:clrTo>
                <a:srgbClr val="E9E8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769" y="729481"/>
            <a:ext cx="2885199" cy="151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2E9685B7-85E5-A4AE-4A80-7FDFF818CA4E}"/>
              </a:ext>
            </a:extLst>
          </p:cNvPr>
          <p:cNvSpPr/>
          <p:nvPr/>
        </p:nvSpPr>
        <p:spPr>
          <a:xfrm>
            <a:off x="825177" y="674349"/>
            <a:ext cx="10283090" cy="5045231"/>
          </a:xfrm>
          <a:prstGeom prst="rect">
            <a:avLst/>
          </a:prstGeom>
          <a:noFill/>
          <a:ln w="28575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B879BB62-1AB3-9D84-ACD0-9AFA715DAC1E}"/>
              </a:ext>
            </a:extLst>
          </p:cNvPr>
          <p:cNvGrpSpPr/>
          <p:nvPr/>
        </p:nvGrpSpPr>
        <p:grpSpPr>
          <a:xfrm>
            <a:off x="6535716" y="763095"/>
            <a:ext cx="2145218" cy="1430439"/>
            <a:chOff x="7171116" y="-618402"/>
            <a:chExt cx="4301228" cy="4301228"/>
          </a:xfrm>
        </p:grpSpPr>
        <p:pic>
          <p:nvPicPr>
            <p:cNvPr id="1026" name="Picture 2" descr="Mermelada Frutos Rojos x 135 g - Kónfyt">
              <a:extLst>
                <a:ext uri="{FF2B5EF4-FFF2-40B4-BE49-F238E27FC236}">
                  <a16:creationId xmlns:a16="http://schemas.microsoft.com/office/drawing/2014/main" id="{7159A300-BDF3-559B-8795-1AE285C6F0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1116" y="-618402"/>
              <a:ext cx="4301228" cy="4301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48249D1E-8757-05A9-5070-E876C5DFFF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6963" t="45798" r="45265" b="36930"/>
            <a:stretch/>
          </p:blipFill>
          <p:spPr>
            <a:xfrm>
              <a:off x="8964960" y="1128885"/>
              <a:ext cx="788640" cy="428981"/>
            </a:xfrm>
            <a:prstGeom prst="rect">
              <a:avLst/>
            </a:prstGeom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31A66785-9A4F-AF0B-2B20-73B32D7E10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4672" t="25266" r="35130" b="57437"/>
            <a:stretch/>
          </p:blipFill>
          <p:spPr>
            <a:xfrm>
              <a:off x="8603175" y="871296"/>
              <a:ext cx="257354" cy="524420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8EFE5D03-53E9-76B0-6E0F-1C7ED5D82C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4672" t="25266" r="35130" b="57437"/>
            <a:stretch/>
          </p:blipFill>
          <p:spPr>
            <a:xfrm>
              <a:off x="9806961" y="974761"/>
              <a:ext cx="319870" cy="651811"/>
            </a:xfrm>
            <a:prstGeom prst="rect">
              <a:avLst/>
            </a:prstGeom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1B496EF4-A8B4-304E-2CAC-9044CFA024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4672" t="25266" r="35130" b="57437"/>
            <a:stretch/>
          </p:blipFill>
          <p:spPr>
            <a:xfrm>
              <a:off x="9758265" y="2120528"/>
              <a:ext cx="368565" cy="651811"/>
            </a:xfrm>
            <a:prstGeom prst="rect">
              <a:avLst/>
            </a:prstGeom>
          </p:spPr>
        </p:pic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F3A8B2A1-8899-028A-AACF-A42098189AD5}"/>
              </a:ext>
            </a:extLst>
          </p:cNvPr>
          <p:cNvGrpSpPr/>
          <p:nvPr/>
        </p:nvGrpSpPr>
        <p:grpSpPr>
          <a:xfrm>
            <a:off x="9620369" y="869099"/>
            <a:ext cx="1168507" cy="1127643"/>
            <a:chOff x="8040336" y="763095"/>
            <a:chExt cx="2143125" cy="2143125"/>
          </a:xfrm>
        </p:grpSpPr>
        <p:pic>
          <p:nvPicPr>
            <p:cNvPr id="1028" name="Picture 4" descr="FRUTAS EN ALMÍBAR CLEMENTE JACQUES">
              <a:extLst>
                <a:ext uri="{FF2B5EF4-FFF2-40B4-BE49-F238E27FC236}">
                  <a16:creationId xmlns:a16="http://schemas.microsoft.com/office/drawing/2014/main" id="{7DCF2D01-92E3-2ED3-DADB-146ADFA60D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0336" y="763095"/>
              <a:ext cx="2143125" cy="2143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62CB4CC7-E1A2-67D1-17AA-7E1E198B49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4853" t="16519" r="46969" b="24051"/>
            <a:stretch/>
          </p:blipFill>
          <p:spPr>
            <a:xfrm>
              <a:off x="8462987" y="866562"/>
              <a:ext cx="1042765" cy="7251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39814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17" descr="Resultado de imagen para rotulo de carne">
            <a:extLst>
              <a:ext uri="{FF2B5EF4-FFF2-40B4-BE49-F238E27FC236}">
                <a16:creationId xmlns:a16="http://schemas.microsoft.com/office/drawing/2014/main" id="{8740EDAA-2F11-49D1-8478-6BBB8400A3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98391" y="154900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s-ES" altLang="es-CO" sz="1350"/>
          </a:p>
        </p:txBody>
      </p:sp>
      <p:sp>
        <p:nvSpPr>
          <p:cNvPr id="15" name="AutoShape 11" descr="Resultado de imagen para carne rotulada">
            <a:extLst>
              <a:ext uri="{FF2B5EF4-FFF2-40B4-BE49-F238E27FC236}">
                <a16:creationId xmlns:a16="http://schemas.microsoft.com/office/drawing/2014/main" id="{87D6CBE4-F742-4FB3-B3C7-777B189A4D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169791" y="132040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s-ES" altLang="es-CO" sz="1350"/>
          </a:p>
        </p:txBody>
      </p:sp>
      <p:sp>
        <p:nvSpPr>
          <p:cNvPr id="16" name="AutoShape 2" descr="Resultado de imagen para requisitos">
            <a:extLst>
              <a:ext uri="{FF2B5EF4-FFF2-40B4-BE49-F238E27FC236}">
                <a16:creationId xmlns:a16="http://schemas.microsoft.com/office/drawing/2014/main" id="{6A10A422-323B-49FF-847D-FF908CE6EA6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84091" y="143470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s-ES" altLang="es-CO" sz="1350"/>
          </a:p>
        </p:txBody>
      </p:sp>
      <p:sp>
        <p:nvSpPr>
          <p:cNvPr id="17" name="AutoShape 2" descr="Resultado de imagen para requisitos">
            <a:extLst>
              <a:ext uri="{FF2B5EF4-FFF2-40B4-BE49-F238E27FC236}">
                <a16:creationId xmlns:a16="http://schemas.microsoft.com/office/drawing/2014/main" id="{E9FF9F55-58AF-4DCA-ACD2-EA2485F486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84091" y="143470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s-ES" altLang="es-CO" sz="1350"/>
          </a:p>
        </p:txBody>
      </p:sp>
      <p:sp>
        <p:nvSpPr>
          <p:cNvPr id="19" name="5 CuadroTexto">
            <a:extLst>
              <a:ext uri="{FF2B5EF4-FFF2-40B4-BE49-F238E27FC236}">
                <a16:creationId xmlns:a16="http://schemas.microsoft.com/office/drawing/2014/main" id="{F2D6FDB9-9A22-4B67-9F0E-81841FE622F6}"/>
              </a:ext>
            </a:extLst>
          </p:cNvPr>
          <p:cNvSpPr txBox="1"/>
          <p:nvPr/>
        </p:nvSpPr>
        <p:spPr>
          <a:xfrm>
            <a:off x="1618745" y="2518758"/>
            <a:ext cx="83384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latin typeface="Arial" panose="020B0604020202020204" pitchFamily="34" charset="0"/>
                <a:cs typeface="Arial" panose="020B0604020202020204" pitchFamily="34" charset="0"/>
              </a:rPr>
              <a:t>Grupo Técnico de Articulación y Coordinación </a:t>
            </a:r>
          </a:p>
          <a:p>
            <a:pPr algn="ctr"/>
            <a:r>
              <a:rPr lang="es-CO" sz="2000" b="1" dirty="0">
                <a:latin typeface="Arial" panose="020B0604020202020204" pitchFamily="34" charset="0"/>
                <a:cs typeface="Arial" panose="020B0604020202020204" pitchFamily="34" charset="0"/>
              </a:rPr>
              <a:t>con Entidades Territoriales de Salud</a:t>
            </a:r>
          </a:p>
          <a:p>
            <a:pPr algn="ctr"/>
            <a:endParaRPr lang="es-CO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sz="2000" b="1" dirty="0">
                <a:latin typeface="Arial" panose="020B0604020202020204" pitchFamily="34" charset="0"/>
                <a:cs typeface="Arial" panose="020B0604020202020204" pitchFamily="34" charset="0"/>
              </a:rPr>
              <a:t>Dirección de Alimentos y Bebidas. </a:t>
            </a:r>
          </a:p>
          <a:p>
            <a:pPr algn="ctr"/>
            <a:r>
              <a:rPr lang="es-CO" sz="2000" b="1" dirty="0">
                <a:latin typeface="Arial" panose="020B0604020202020204" pitchFamily="34" charset="0"/>
                <a:cs typeface="Arial" panose="020B0604020202020204" pitchFamily="34" charset="0"/>
              </a:rPr>
              <a:t>(601) (7422121) Ext. 4300- 4301</a:t>
            </a:r>
          </a:p>
          <a:p>
            <a:pPr algn="ctr"/>
            <a:endParaRPr lang="es-CO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sz="36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contactoets@invima.gov.co</a:t>
            </a:r>
            <a:endParaRPr lang="es-CO" sz="3600" b="1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CO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O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s-CO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1">
            <a:extLst>
              <a:ext uri="{FF2B5EF4-FFF2-40B4-BE49-F238E27FC236}">
                <a16:creationId xmlns:a16="http://schemas.microsoft.com/office/drawing/2014/main" id="{9EB78778-6533-463E-9E28-8C400218A63A}"/>
              </a:ext>
            </a:extLst>
          </p:cNvPr>
          <p:cNvSpPr txBox="1"/>
          <p:nvPr/>
        </p:nvSpPr>
        <p:spPr>
          <a:xfrm>
            <a:off x="1147860" y="1211250"/>
            <a:ext cx="92801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6000" b="1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¡Gracias!</a:t>
            </a:r>
          </a:p>
        </p:txBody>
      </p:sp>
    </p:spTree>
    <p:extLst>
      <p:ext uri="{BB962C8B-B14F-4D97-AF65-F5344CB8AC3E}">
        <p14:creationId xmlns:p14="http://schemas.microsoft.com/office/powerpoint/2010/main" val="94707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852690EE-1200-8ACB-B606-8B6CB2FC00E3}"/>
              </a:ext>
            </a:extLst>
          </p:cNvPr>
          <p:cNvGrpSpPr/>
          <p:nvPr/>
        </p:nvGrpSpPr>
        <p:grpSpPr>
          <a:xfrm>
            <a:off x="484203" y="5742881"/>
            <a:ext cx="11528579" cy="862429"/>
            <a:chOff x="484203" y="5742881"/>
            <a:chExt cx="11528579" cy="862429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154E0858-3836-F2C0-1409-3FC41107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203" y="5742881"/>
              <a:ext cx="1885950" cy="78105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365E172C-7E7B-144B-C586-320684F27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26832" y="5824260"/>
              <a:ext cx="1885950" cy="781050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7A4651D6-DF0B-2675-FB65-7CF3084E1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120" y="6224876"/>
            <a:ext cx="531922" cy="42058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39C0FF9-47F2-4389-D877-F8B772455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18" y="6265032"/>
            <a:ext cx="821647" cy="340278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9F7EDAF2-7C7C-222A-7B92-5A35959ADAA2}"/>
              </a:ext>
            </a:extLst>
          </p:cNvPr>
          <p:cNvSpPr/>
          <p:nvPr/>
        </p:nvSpPr>
        <p:spPr>
          <a:xfrm>
            <a:off x="16755" y="212685"/>
            <a:ext cx="324926" cy="461664"/>
          </a:xfrm>
          <a:prstGeom prst="rect">
            <a:avLst/>
          </a:prstGeom>
          <a:solidFill>
            <a:srgbClr val="009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14241CA-E6E5-DF7B-7FD2-D89B43D9A2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98" t="16143" r="15671" b="26410"/>
          <a:stretch/>
        </p:blipFill>
        <p:spPr>
          <a:xfrm>
            <a:off x="543268" y="5083570"/>
            <a:ext cx="2861953" cy="928131"/>
          </a:xfrm>
          <a:prstGeom prst="rect">
            <a:avLst/>
          </a:prstGeom>
        </p:spPr>
      </p:pic>
      <p:sp>
        <p:nvSpPr>
          <p:cNvPr id="6" name="Rectángulo 1">
            <a:extLst>
              <a:ext uri="{FF2B5EF4-FFF2-40B4-BE49-F238E27FC236}">
                <a16:creationId xmlns:a16="http://schemas.microsoft.com/office/drawing/2014/main" id="{86EFD0AA-D6BD-1F16-9724-8060185F6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0448" y="4891765"/>
            <a:ext cx="7758237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MX" sz="1800" dirty="0">
                <a:latin typeface="Arial" panose="020B0604020202020204" pitchFamily="34" charset="0"/>
              </a:rPr>
              <a:t>Producto preparado con el jugo (zumo), pulpa o concentrados, de una o más frutas, adicionada con azúcar o edulcorantes calóricos o no calóricos o la mezcla de éstos, con o sin la adición de agua y elaborado hasta adquirir una consistencia gelatinosa semisólida</a:t>
            </a:r>
            <a:endParaRPr lang="es-ES_tradnl" altLang="es-CO" sz="1800" dirty="0">
              <a:latin typeface="Arial" panose="020B0604020202020204" pitchFamily="34" charset="0"/>
            </a:endParaRPr>
          </a:p>
        </p:txBody>
      </p:sp>
      <p:sp>
        <p:nvSpPr>
          <p:cNvPr id="7" name="Rectángulo 2">
            <a:extLst>
              <a:ext uri="{FF2B5EF4-FFF2-40B4-BE49-F238E27FC236}">
                <a16:creationId xmlns:a16="http://schemas.microsoft.com/office/drawing/2014/main" id="{0DD057D6-3BF5-6AA9-0706-1A363A6BB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770" y="2973657"/>
            <a:ext cx="8034485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CO" sz="1800" dirty="0">
                <a:latin typeface="Arial" panose="020B0604020202020204" pitchFamily="34" charset="0"/>
              </a:rPr>
              <a:t>Son las frutas o partes de la misma enteras o partidas, adicionadas de jarabe de azucares que permitan su conservación, presentadas como producto seco o semiseco, adicionado o no de aditivos permitidos</a:t>
            </a:r>
            <a:endParaRPr lang="es-CO" altLang="es-CO" sz="1800" dirty="0">
              <a:latin typeface="Arial" panose="020B0604020202020204" pitchFamily="34" charset="0"/>
            </a:endParaRPr>
          </a:p>
        </p:txBody>
      </p:sp>
      <p:sp>
        <p:nvSpPr>
          <p:cNvPr id="8" name="Rectángulo 3">
            <a:extLst>
              <a:ext uri="{FF2B5EF4-FFF2-40B4-BE49-F238E27FC236}">
                <a16:creationId xmlns:a16="http://schemas.microsoft.com/office/drawing/2014/main" id="{B60293D1-707C-858B-A313-10FC820A9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9960" y="579057"/>
            <a:ext cx="23916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CO" altLang="es-CO" sz="1800" b="1" dirty="0">
                <a:latin typeface="Arial" panose="020B0604020202020204" pitchFamily="34" charset="0"/>
              </a:rPr>
              <a:t>FRUTA ENCURTIDA</a:t>
            </a:r>
          </a:p>
        </p:txBody>
      </p:sp>
      <p:sp>
        <p:nvSpPr>
          <p:cNvPr id="18" name="Rectángulo 5">
            <a:extLst>
              <a:ext uri="{FF2B5EF4-FFF2-40B4-BE49-F238E27FC236}">
                <a16:creationId xmlns:a16="http://schemas.microsoft.com/office/drawing/2014/main" id="{B5E89E7D-3D53-22A5-D529-0EB64D4C2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1376" y="4474240"/>
            <a:ext cx="9412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CO" altLang="es-CO" sz="1800" b="1" dirty="0">
                <a:latin typeface="Arial" panose="020B0604020202020204" pitchFamily="34" charset="0"/>
              </a:rPr>
              <a:t>JALEA</a:t>
            </a:r>
            <a:endParaRPr lang="es-CO" altLang="es-CO" sz="1800" dirty="0">
              <a:latin typeface="Arial" panose="020B0604020202020204" pitchFamily="34" charset="0"/>
            </a:endParaRPr>
          </a:p>
        </p:txBody>
      </p:sp>
      <p:sp>
        <p:nvSpPr>
          <p:cNvPr id="21" name="7 Rectángulo">
            <a:extLst>
              <a:ext uri="{FF2B5EF4-FFF2-40B4-BE49-F238E27FC236}">
                <a16:creationId xmlns:a16="http://schemas.microsoft.com/office/drawing/2014/main" id="{9DECEC38-77E2-D5DB-3419-4911FF981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681" y="212176"/>
            <a:ext cx="112696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s-CO" altLang="es-CO" sz="2400" b="1" dirty="0">
                <a:solidFill>
                  <a:srgbClr val="0191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Frutas</a:t>
            </a:r>
            <a:endParaRPr lang="en-US" altLang="es-CO" sz="2400" b="1" dirty="0">
              <a:solidFill>
                <a:srgbClr val="0191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ángulo 3">
            <a:extLst>
              <a:ext uri="{FF2B5EF4-FFF2-40B4-BE49-F238E27FC236}">
                <a16:creationId xmlns:a16="http://schemas.microsoft.com/office/drawing/2014/main" id="{9E39E6C6-62FB-F32A-E17B-195F02FFE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417" y="2647532"/>
            <a:ext cx="23474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CO" altLang="es-CO" sz="1600" b="1" dirty="0">
                <a:latin typeface="Arial" panose="020B0604020202020204" pitchFamily="34" charset="0"/>
              </a:rPr>
              <a:t>FRUTA CONFITADA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3DF0E52F-BD04-DEA1-4F66-F568EC56790A}"/>
              </a:ext>
            </a:extLst>
          </p:cNvPr>
          <p:cNvSpPr/>
          <p:nvPr/>
        </p:nvSpPr>
        <p:spPr>
          <a:xfrm>
            <a:off x="578853" y="618560"/>
            <a:ext cx="11137822" cy="5508658"/>
          </a:xfrm>
          <a:prstGeom prst="rect">
            <a:avLst/>
          </a:prstGeom>
          <a:noFill/>
          <a:ln w="19050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15EAAC5A-2688-1183-5307-8E41465B05C5}"/>
              </a:ext>
            </a:extLst>
          </p:cNvPr>
          <p:cNvCxnSpPr/>
          <p:nvPr/>
        </p:nvCxnSpPr>
        <p:spPr>
          <a:xfrm>
            <a:off x="589515" y="2180511"/>
            <a:ext cx="11127160" cy="0"/>
          </a:xfrm>
          <a:prstGeom prst="line">
            <a:avLst/>
          </a:prstGeom>
          <a:ln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01D2876F-F894-DDFF-7E54-949C567FF7E7}"/>
              </a:ext>
            </a:extLst>
          </p:cNvPr>
          <p:cNvCxnSpPr/>
          <p:nvPr/>
        </p:nvCxnSpPr>
        <p:spPr>
          <a:xfrm>
            <a:off x="578853" y="4285889"/>
            <a:ext cx="11127160" cy="0"/>
          </a:xfrm>
          <a:prstGeom prst="line">
            <a:avLst/>
          </a:prstGeom>
          <a:ln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327BA176-4608-F171-CDDA-4B0AAEE12835}"/>
              </a:ext>
            </a:extLst>
          </p:cNvPr>
          <p:cNvSpPr/>
          <p:nvPr/>
        </p:nvSpPr>
        <p:spPr>
          <a:xfrm>
            <a:off x="5078865" y="6152640"/>
            <a:ext cx="28087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CO" altLang="es-CO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Art 3. Resolución 3929 de 2013</a:t>
            </a:r>
            <a:endParaRPr lang="es-CO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FBE2744-245C-8A58-B2F9-4B680AC5512B}"/>
              </a:ext>
            </a:extLst>
          </p:cNvPr>
          <p:cNvSpPr txBox="1"/>
          <p:nvPr/>
        </p:nvSpPr>
        <p:spPr>
          <a:xfrm>
            <a:off x="2521259" y="820871"/>
            <a:ext cx="914018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s-MX" sz="1200" dirty="0"/>
              <a:t>(a) Preparado con frutas comestibles, sanas y limpias, con o sin semillas, especias, hierbas aromáticas y/o condimentos (aderezos)</a:t>
            </a:r>
          </a:p>
          <a:p>
            <a:r>
              <a:rPr lang="es-MX" sz="1200" dirty="0"/>
              <a:t>(b) Curado, elaborado o tratado para obtener un producto ácido o acidificado, conservado por medio de una fermentación natural o mediante acidulantes y dependiendo del tipo de encurtido, con ingredientes para asegurar la calidad y conservación del mismo;</a:t>
            </a:r>
          </a:p>
          <a:p>
            <a:r>
              <a:rPr lang="es-MX" sz="1200" dirty="0"/>
              <a:t>(c) Tratado antes o después de haber sido cerrado hermética/ en un envase para asegurar la calidad e inocuidad del producto y evitar su deterioro</a:t>
            </a:r>
          </a:p>
          <a:p>
            <a:r>
              <a:rPr lang="es-MX" sz="1200" dirty="0"/>
              <a:t> (d) Envasado con o sin un medio de cobertura líquido apropiado (p.ej. aceite, salmuera o un medio ácido como el vinagre) con ingredientes acorde al tipo y variedad del producto encurtido para asegurar un equilibrio de pH no inferior a 4,6.</a:t>
            </a:r>
            <a:endParaRPr lang="es-CO" sz="1200" dirty="0"/>
          </a:p>
        </p:txBody>
      </p:sp>
      <p:pic>
        <p:nvPicPr>
          <p:cNvPr id="1026" name="Picture 2" descr="Pickles surtidos - Buenos Sabores">
            <a:extLst>
              <a:ext uri="{FF2B5EF4-FFF2-40B4-BE49-F238E27FC236}">
                <a16:creationId xmlns:a16="http://schemas.microsoft.com/office/drawing/2014/main" id="{E37E38C8-7D7C-CDF1-ECB0-2D655F285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14" y="810115"/>
            <a:ext cx="1760296" cy="129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ceta de Frutas confitadas">
            <a:extLst>
              <a:ext uri="{FF2B5EF4-FFF2-40B4-BE49-F238E27FC236}">
                <a16:creationId xmlns:a16="http://schemas.microsoft.com/office/drawing/2014/main" id="{2F37409E-D754-99F5-582A-009C5ECE2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7840" y="2571207"/>
            <a:ext cx="2469482" cy="147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ceta de jalea de guayaba - Unareceta.com">
            <a:extLst>
              <a:ext uri="{FF2B5EF4-FFF2-40B4-BE49-F238E27FC236}">
                <a16:creationId xmlns:a16="http://schemas.microsoft.com/office/drawing/2014/main" id="{066621CE-CEB9-5271-5973-2760C76DF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" y="4506537"/>
            <a:ext cx="1966959" cy="131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855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852690EE-1200-8ACB-B606-8B6CB2FC00E3}"/>
              </a:ext>
            </a:extLst>
          </p:cNvPr>
          <p:cNvGrpSpPr/>
          <p:nvPr/>
        </p:nvGrpSpPr>
        <p:grpSpPr>
          <a:xfrm>
            <a:off x="484203" y="5742881"/>
            <a:ext cx="11528579" cy="862429"/>
            <a:chOff x="484203" y="5742881"/>
            <a:chExt cx="11528579" cy="862429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154E0858-3836-F2C0-1409-3FC41107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203" y="5742881"/>
              <a:ext cx="1885950" cy="78105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365E172C-7E7B-144B-C586-320684F27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26832" y="5824260"/>
              <a:ext cx="1885950" cy="781050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7A4651D6-DF0B-2675-FB65-7CF3084E1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120" y="6224876"/>
            <a:ext cx="531922" cy="42058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9F7EDAF2-7C7C-222A-7B92-5A35959ADAA2}"/>
              </a:ext>
            </a:extLst>
          </p:cNvPr>
          <p:cNvSpPr/>
          <p:nvPr/>
        </p:nvSpPr>
        <p:spPr>
          <a:xfrm>
            <a:off x="16755" y="212685"/>
            <a:ext cx="324926" cy="461664"/>
          </a:xfrm>
          <a:prstGeom prst="rect">
            <a:avLst/>
          </a:prstGeom>
          <a:solidFill>
            <a:srgbClr val="009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6B40FE3-EE20-0215-4FA6-E5F5F252DE12}"/>
              </a:ext>
            </a:extLst>
          </p:cNvPr>
          <p:cNvSpPr txBox="1"/>
          <p:nvPr/>
        </p:nvSpPr>
        <p:spPr>
          <a:xfrm>
            <a:off x="341680" y="212685"/>
            <a:ext cx="114833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s-CO"/>
            </a:defPPr>
            <a:lvl1pPr algn="just">
              <a:spcBef>
                <a:spcPct val="20000"/>
              </a:spcBef>
              <a:buFont typeface="Arial" panose="020B0604020202020204" pitchFamily="34" charset="0"/>
              <a:buNone/>
              <a:defRPr sz="2400" b="1">
                <a:solidFill>
                  <a:srgbClr val="0191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altLang="es-CO" sz="2000" dirty="0"/>
              <a:t>Competencias- A</a:t>
            </a:r>
            <a:r>
              <a:rPr lang="es-CO" altLang="es-CO" sz="2000" b="1" dirty="0"/>
              <a:t>utoridades sanitarias que intervienen en la cadena productiva de frutas</a:t>
            </a:r>
          </a:p>
          <a:p>
            <a:endParaRPr lang="es-CO" altLang="es-CO" sz="2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2E1FF61-3ED7-412D-F82B-B29C046F9C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98" t="16143" r="15671" b="26410"/>
          <a:stretch/>
        </p:blipFill>
        <p:spPr>
          <a:xfrm>
            <a:off x="534390" y="5181228"/>
            <a:ext cx="2861953" cy="92813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7A796EE-A13B-EAAD-94B4-FF1FA75CB6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218" y="6265032"/>
            <a:ext cx="821647" cy="340278"/>
          </a:xfrm>
          <a:prstGeom prst="rect">
            <a:avLst/>
          </a:prstGeom>
        </p:spPr>
      </p:pic>
      <p:pic>
        <p:nvPicPr>
          <p:cNvPr id="3074" name="Picture 2" descr="Pulpas Cañón destaca en mercados internacionales gracias a una oferta  completamente natural — San José Volando">
            <a:extLst>
              <a:ext uri="{FF2B5EF4-FFF2-40B4-BE49-F238E27FC236}">
                <a16:creationId xmlns:a16="http://schemas.microsoft.com/office/drawing/2014/main" id="{8B77737E-2AF1-4956-98F8-854972882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013" y="3016137"/>
            <a:ext cx="2778575" cy="147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tapas en la producción de fruta confitada: la cosecha en junio">
            <a:extLst>
              <a:ext uri="{FF2B5EF4-FFF2-40B4-BE49-F238E27FC236}">
                <a16:creationId xmlns:a16="http://schemas.microsoft.com/office/drawing/2014/main" id="{5C65B0E5-C0AE-4B94-9401-BF21D2242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013" y="1355714"/>
            <a:ext cx="2778574" cy="147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7A92A51-C8DE-9768-AA59-FB68631818A5}"/>
              </a:ext>
            </a:extLst>
          </p:cNvPr>
          <p:cNvSpPr txBox="1"/>
          <p:nvPr/>
        </p:nvSpPr>
        <p:spPr>
          <a:xfrm>
            <a:off x="5406667" y="1355714"/>
            <a:ext cx="4475934" cy="147125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/>
          <a:lstStyle>
            <a:defPPr>
              <a:defRPr lang="es-CO"/>
            </a:defPPr>
            <a:lvl1pPr algn="just">
              <a:spcBef>
                <a:spcPct val="20000"/>
              </a:spcBef>
              <a:buFont typeface="Arial" panose="020B0604020202020204" pitchFamily="34" charset="0"/>
              <a:buNone/>
              <a:defRPr sz="2400" b="1">
                <a:solidFill>
                  <a:srgbClr val="0191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endParaRPr lang="es-CO" altLang="es-CO" sz="2000" dirty="0">
              <a:solidFill>
                <a:schemeClr val="bg1"/>
              </a:solidFill>
            </a:endParaRPr>
          </a:p>
          <a:p>
            <a:pPr algn="ctr"/>
            <a:r>
              <a:rPr lang="es-CO" altLang="es-CO" sz="2000" dirty="0">
                <a:solidFill>
                  <a:schemeClr val="bg1"/>
                </a:solidFill>
              </a:rPr>
              <a:t>Instituto Colombiano Agropecuario  ICA</a:t>
            </a:r>
            <a:endParaRPr lang="es-CO" altLang="es-CO" sz="2000" b="1" dirty="0">
              <a:solidFill>
                <a:schemeClr val="bg1"/>
              </a:solidFill>
            </a:endParaRPr>
          </a:p>
          <a:p>
            <a:pPr algn="ctr"/>
            <a:endParaRPr lang="es-CO" altLang="es-CO" sz="2000" dirty="0">
              <a:solidFill>
                <a:schemeClr val="bg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5C9B7EF-48EB-DA98-A1D3-2DA239DBA9D6}"/>
              </a:ext>
            </a:extLst>
          </p:cNvPr>
          <p:cNvSpPr txBox="1"/>
          <p:nvPr/>
        </p:nvSpPr>
        <p:spPr>
          <a:xfrm>
            <a:off x="5406667" y="3016137"/>
            <a:ext cx="4475934" cy="147125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/>
          <a:lstStyle>
            <a:defPPr>
              <a:defRPr lang="es-CO"/>
            </a:defPPr>
            <a:lvl1pPr algn="just">
              <a:spcBef>
                <a:spcPct val="20000"/>
              </a:spcBef>
              <a:buFont typeface="Arial" panose="020B0604020202020204" pitchFamily="34" charset="0"/>
              <a:buNone/>
              <a:defRPr sz="2400" b="1">
                <a:solidFill>
                  <a:srgbClr val="0191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endParaRPr lang="es-CO" altLang="es-CO" sz="2000" dirty="0">
              <a:solidFill>
                <a:schemeClr val="bg1"/>
              </a:solidFill>
            </a:endParaRPr>
          </a:p>
          <a:p>
            <a:pPr algn="ctr"/>
            <a:r>
              <a:rPr lang="es-CO" altLang="es-CO" sz="2000" dirty="0">
                <a:solidFill>
                  <a:schemeClr val="bg1"/>
                </a:solidFill>
              </a:rPr>
              <a:t>Instituto Nacional de Vigilancia de Medicamentos y Alimentos</a:t>
            </a:r>
          </a:p>
          <a:p>
            <a:pPr algn="ctr"/>
            <a:r>
              <a:rPr lang="es-CO" altLang="es-CO" sz="2000" dirty="0">
                <a:solidFill>
                  <a:schemeClr val="bg1"/>
                </a:solidFill>
              </a:rPr>
              <a:t> INVIMA</a:t>
            </a:r>
            <a:endParaRPr lang="es-CO" altLang="es-CO" sz="2000" b="1" dirty="0">
              <a:solidFill>
                <a:schemeClr val="bg1"/>
              </a:solidFill>
            </a:endParaRPr>
          </a:p>
          <a:p>
            <a:pPr algn="ctr"/>
            <a:endParaRPr lang="es-CO" altLang="es-CO" sz="2000" dirty="0">
              <a:solidFill>
                <a:schemeClr val="bg1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AC73F59-2F17-1093-4E8F-E958CBC96AE3}"/>
              </a:ext>
            </a:extLst>
          </p:cNvPr>
          <p:cNvSpPr txBox="1"/>
          <p:nvPr/>
        </p:nvSpPr>
        <p:spPr>
          <a:xfrm>
            <a:off x="5406667" y="4665813"/>
            <a:ext cx="4475934" cy="133413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/>
          <a:lstStyle>
            <a:defPPr>
              <a:defRPr lang="es-CO"/>
            </a:defPPr>
            <a:lvl1pPr algn="just">
              <a:spcBef>
                <a:spcPct val="20000"/>
              </a:spcBef>
              <a:buFont typeface="Arial" panose="020B0604020202020204" pitchFamily="34" charset="0"/>
              <a:buNone/>
              <a:defRPr sz="2400" b="1">
                <a:solidFill>
                  <a:srgbClr val="0191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endParaRPr lang="es-CO" altLang="es-CO" sz="2000" dirty="0">
              <a:solidFill>
                <a:schemeClr val="bg1"/>
              </a:solidFill>
            </a:endParaRPr>
          </a:p>
          <a:p>
            <a:pPr algn="ctr"/>
            <a:r>
              <a:rPr lang="es-CO" altLang="es-CO" sz="2000" dirty="0">
                <a:solidFill>
                  <a:schemeClr val="bg1"/>
                </a:solidFill>
              </a:rPr>
              <a:t>Entidades Territoriales de Salud</a:t>
            </a:r>
            <a:endParaRPr lang="es-CO" altLang="es-CO" sz="2000" b="1" dirty="0">
              <a:solidFill>
                <a:schemeClr val="bg1"/>
              </a:solidFill>
            </a:endParaRPr>
          </a:p>
          <a:p>
            <a:pPr algn="ctr"/>
            <a:endParaRPr lang="es-CO" altLang="es-CO" sz="2000" dirty="0">
              <a:solidFill>
                <a:schemeClr val="bg1"/>
              </a:solidFill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EE252E58-7391-EE6B-5450-4952F18E59DF}"/>
              </a:ext>
            </a:extLst>
          </p:cNvPr>
          <p:cNvSpPr/>
          <p:nvPr/>
        </p:nvSpPr>
        <p:spPr>
          <a:xfrm>
            <a:off x="2281561" y="1198485"/>
            <a:ext cx="7845271" cy="5026391"/>
          </a:xfrm>
          <a:prstGeom prst="rect">
            <a:avLst/>
          </a:prstGeom>
          <a:noFill/>
          <a:ln w="57150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6658976A-56C2-F29F-4266-41C7BB1058EF}"/>
              </a:ext>
            </a:extLst>
          </p:cNvPr>
          <p:cNvCxnSpPr/>
          <p:nvPr/>
        </p:nvCxnSpPr>
        <p:spPr>
          <a:xfrm>
            <a:off x="2281561" y="2920753"/>
            <a:ext cx="7845271" cy="0"/>
          </a:xfrm>
          <a:prstGeom prst="line">
            <a:avLst/>
          </a:prstGeom>
          <a:ln w="7620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C4F9CDAA-7FF1-3609-FA6C-22FF1116E2D3}"/>
              </a:ext>
            </a:extLst>
          </p:cNvPr>
          <p:cNvCxnSpPr/>
          <p:nvPr/>
        </p:nvCxnSpPr>
        <p:spPr>
          <a:xfrm>
            <a:off x="2265279" y="4564603"/>
            <a:ext cx="7845271" cy="0"/>
          </a:xfrm>
          <a:prstGeom prst="line">
            <a:avLst/>
          </a:prstGeom>
          <a:ln w="7620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MAGA publica productos que pueden ser transportados durante el toque de  queda | Periódico Oriente News">
            <a:extLst>
              <a:ext uri="{FF2B5EF4-FFF2-40B4-BE49-F238E27FC236}">
                <a16:creationId xmlns:a16="http://schemas.microsoft.com/office/drawing/2014/main" id="{F484D763-9B1F-81D7-B24F-851CA9D4BA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34"/>
          <a:stretch/>
        </p:blipFill>
        <p:spPr bwMode="auto">
          <a:xfrm>
            <a:off x="2512155" y="4740085"/>
            <a:ext cx="2805432" cy="125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442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852690EE-1200-8ACB-B606-8B6CB2FC00E3}"/>
              </a:ext>
            </a:extLst>
          </p:cNvPr>
          <p:cNvGrpSpPr/>
          <p:nvPr/>
        </p:nvGrpSpPr>
        <p:grpSpPr>
          <a:xfrm>
            <a:off x="484203" y="5742881"/>
            <a:ext cx="11528579" cy="862429"/>
            <a:chOff x="484203" y="5742881"/>
            <a:chExt cx="11528579" cy="862429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154E0858-3836-F2C0-1409-3FC41107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203" y="5742881"/>
              <a:ext cx="1885950" cy="78105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365E172C-7E7B-144B-C586-320684F27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26832" y="5824260"/>
              <a:ext cx="1885950" cy="781050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7A4651D6-DF0B-2675-FB65-7CF3084E1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120" y="6224876"/>
            <a:ext cx="531922" cy="42058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9F7EDAF2-7C7C-222A-7B92-5A35959ADAA2}"/>
              </a:ext>
            </a:extLst>
          </p:cNvPr>
          <p:cNvSpPr/>
          <p:nvPr/>
        </p:nvSpPr>
        <p:spPr>
          <a:xfrm>
            <a:off x="16755" y="212685"/>
            <a:ext cx="324926" cy="461664"/>
          </a:xfrm>
          <a:prstGeom prst="rect">
            <a:avLst/>
          </a:prstGeom>
          <a:solidFill>
            <a:srgbClr val="009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7A796EE-A13B-EAAD-94B4-FF1FA75CB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18" y="6265032"/>
            <a:ext cx="821647" cy="34027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9F07A39-5948-583A-AFE8-DA6E4E8D83C6}"/>
              </a:ext>
            </a:extLst>
          </p:cNvPr>
          <p:cNvSpPr txBox="1"/>
          <p:nvPr/>
        </p:nvSpPr>
        <p:spPr>
          <a:xfrm>
            <a:off x="341681" y="212685"/>
            <a:ext cx="60979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s-CO"/>
            </a:defPPr>
            <a:lvl1pPr algn="just">
              <a:spcBef>
                <a:spcPct val="20000"/>
              </a:spcBef>
              <a:buFont typeface="Arial" panose="020B0604020202020204" pitchFamily="34" charset="0"/>
              <a:buNone/>
              <a:defRPr sz="2400" b="1">
                <a:solidFill>
                  <a:srgbClr val="0191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altLang="es-CO" dirty="0"/>
              <a:t>Inscripción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4EF85AE8-52BB-6F99-F262-1E67AC1220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5074" y="541538"/>
            <a:ext cx="5841045" cy="5567821"/>
          </a:xfrm>
          <a:prstGeom prst="rect">
            <a:avLst/>
          </a:prstGeom>
          <a:ln>
            <a:solidFill>
              <a:srgbClr val="080808"/>
            </a:solidFill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6384A02-3C66-F2FB-91C0-30A7B586C3F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198" t="16143" r="15671" b="26410"/>
          <a:stretch/>
        </p:blipFill>
        <p:spPr>
          <a:xfrm>
            <a:off x="534390" y="5181228"/>
            <a:ext cx="2861953" cy="928131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5D4DACE4-95B2-EC1C-7E38-F804DB887668}"/>
              </a:ext>
            </a:extLst>
          </p:cNvPr>
          <p:cNvSpPr txBox="1"/>
          <p:nvPr/>
        </p:nvSpPr>
        <p:spPr>
          <a:xfrm>
            <a:off x="695881" y="958193"/>
            <a:ext cx="3959380" cy="2314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4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Todos los establecimientos que </a:t>
            </a:r>
            <a:r>
              <a:rPr lang="es-MX" sz="1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procesen, empaquen, transporten, importen y comercialicen </a:t>
            </a:r>
            <a:r>
              <a:rPr lang="es-MX" altLang="es-CO" sz="1400" dirty="0">
                <a:latin typeface="Arial" panose="020B0604020202020204" pitchFamily="34" charset="0"/>
                <a:ea typeface="MS PGothic" panose="020B0600070205080204" pitchFamily="34" charset="-128"/>
              </a:rPr>
              <a:t>frutas </a:t>
            </a:r>
            <a:r>
              <a:rPr lang="es-MX" sz="1400" dirty="0">
                <a:latin typeface="Arial" panose="020B0604020202020204" pitchFamily="34" charset="0"/>
                <a:ea typeface="MS PGothic" panose="020B0600070205080204" pitchFamily="34" charset="-128"/>
              </a:rPr>
              <a:t>y bebidas con adición de jugo (zumo) o pulpa de fruta o concentrados de fruta, clarificados o no, o la mezcla de éstos, </a:t>
            </a:r>
            <a:r>
              <a:rPr lang="es-MX" sz="1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territorio nacional</a:t>
            </a:r>
            <a:r>
              <a:rPr lang="es-ES" sz="1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deben realizar la Inscripción ante:</a:t>
            </a:r>
            <a:endParaRPr lang="es-CO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0A8B20CE-6AB8-1B27-A60A-7C64C47F74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5202" y="2928380"/>
            <a:ext cx="905522" cy="332190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F71E2E08-1C5B-2FBF-15BF-F9DAF20DC317}"/>
              </a:ext>
            </a:extLst>
          </p:cNvPr>
          <p:cNvSpPr txBox="1"/>
          <p:nvPr/>
        </p:nvSpPr>
        <p:spPr>
          <a:xfrm>
            <a:off x="681488" y="3873351"/>
            <a:ext cx="4085821" cy="1529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600" b="0" i="0" dirty="0">
                <a:solidFill>
                  <a:srgbClr val="08080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Establecimientos de comercio como: </a:t>
            </a:r>
          </a:p>
          <a:p>
            <a:pPr>
              <a:lnSpc>
                <a:spcPct val="150000"/>
              </a:lnSpc>
            </a:pPr>
            <a:r>
              <a:rPr lang="es-ES" sz="1600" b="0" i="0" dirty="0">
                <a:solidFill>
                  <a:srgbClr val="08080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expendios, preparación de alimentos, </a:t>
            </a:r>
          </a:p>
          <a:p>
            <a:pPr>
              <a:lnSpc>
                <a:spcPct val="150000"/>
              </a:lnSpc>
            </a:pPr>
            <a:r>
              <a:rPr lang="es-ES" sz="1600" b="0" i="0" dirty="0">
                <a:solidFill>
                  <a:srgbClr val="08080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tiendas, supermercados, almacenamiento, distribución, transporte, se inscriben ante:</a:t>
            </a:r>
            <a:endParaRPr lang="es-CO" sz="1600" dirty="0">
              <a:solidFill>
                <a:srgbClr val="080808"/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9B985B9-B328-27E1-4194-3125954CC028}"/>
              </a:ext>
            </a:extLst>
          </p:cNvPr>
          <p:cNvSpPr txBox="1"/>
          <p:nvPr/>
        </p:nvSpPr>
        <p:spPr>
          <a:xfrm>
            <a:off x="1822651" y="5353304"/>
            <a:ext cx="2703058" cy="338554"/>
          </a:xfrm>
          <a:prstGeom prst="rect">
            <a:avLst/>
          </a:prstGeom>
          <a:noFill/>
          <a:ln w="28575">
            <a:solidFill>
              <a:srgbClr val="080808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CO" sz="1600" dirty="0">
                <a:solidFill>
                  <a:srgbClr val="080808"/>
                </a:solidFill>
                <a:latin typeface="Rockwell Nova Cond" panose="020B0604020202020204" pitchFamily="18" charset="0"/>
                <a:cs typeface="Arial" panose="020B0604020202020204" pitchFamily="34" charset="0"/>
              </a:rPr>
              <a:t>Entidades Territoriales de Salud [ETS]</a:t>
            </a:r>
            <a:endParaRPr lang="es-CO" sz="16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A9A80809-44D8-2311-A9AB-E284966C4B67}"/>
              </a:ext>
            </a:extLst>
          </p:cNvPr>
          <p:cNvSpPr/>
          <p:nvPr/>
        </p:nvSpPr>
        <p:spPr>
          <a:xfrm>
            <a:off x="722488" y="1073711"/>
            <a:ext cx="3959381" cy="2385067"/>
          </a:xfrm>
          <a:prstGeom prst="rect">
            <a:avLst/>
          </a:prstGeom>
          <a:noFill/>
          <a:ln w="19050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889F3BE8-B2A2-8113-E44C-57AC6931AC06}"/>
              </a:ext>
            </a:extLst>
          </p:cNvPr>
          <p:cNvSpPr/>
          <p:nvPr/>
        </p:nvSpPr>
        <p:spPr>
          <a:xfrm>
            <a:off x="695881" y="3873351"/>
            <a:ext cx="3959381" cy="1893338"/>
          </a:xfrm>
          <a:prstGeom prst="rect">
            <a:avLst/>
          </a:prstGeom>
          <a:noFill/>
          <a:ln w="19050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FD041622-5F9B-2931-2D49-4C1DA7B5DF1F}"/>
              </a:ext>
            </a:extLst>
          </p:cNvPr>
          <p:cNvSpPr txBox="1"/>
          <p:nvPr/>
        </p:nvSpPr>
        <p:spPr>
          <a:xfrm>
            <a:off x="1427178" y="6224876"/>
            <a:ext cx="60945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https://www.invima.gov.co/otros-alimentos-y-otras-bebidas</a:t>
            </a:r>
          </a:p>
        </p:txBody>
      </p: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FAF17F5D-9EBF-496B-A455-A9D63C35A969}"/>
              </a:ext>
            </a:extLst>
          </p:cNvPr>
          <p:cNvCxnSpPr>
            <a:cxnSpLocks/>
          </p:cNvCxnSpPr>
          <p:nvPr/>
        </p:nvCxnSpPr>
        <p:spPr>
          <a:xfrm>
            <a:off x="3030724" y="3094475"/>
            <a:ext cx="4204577" cy="241855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22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852690EE-1200-8ACB-B606-8B6CB2FC00E3}"/>
              </a:ext>
            </a:extLst>
          </p:cNvPr>
          <p:cNvGrpSpPr/>
          <p:nvPr/>
        </p:nvGrpSpPr>
        <p:grpSpPr>
          <a:xfrm>
            <a:off x="484203" y="5742881"/>
            <a:ext cx="11528579" cy="862429"/>
            <a:chOff x="484203" y="5742881"/>
            <a:chExt cx="11528579" cy="862429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154E0858-3836-F2C0-1409-3FC41107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203" y="5742881"/>
              <a:ext cx="1885950" cy="78105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365E172C-7E7B-144B-C586-320684F27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26832" y="5824260"/>
              <a:ext cx="1885950" cy="781050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7A4651D6-DF0B-2675-FB65-7CF3084E1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120" y="6224876"/>
            <a:ext cx="531922" cy="42058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9F7EDAF2-7C7C-222A-7B92-5A35959ADAA2}"/>
              </a:ext>
            </a:extLst>
          </p:cNvPr>
          <p:cNvSpPr/>
          <p:nvPr/>
        </p:nvSpPr>
        <p:spPr>
          <a:xfrm>
            <a:off x="16755" y="212685"/>
            <a:ext cx="324926" cy="461664"/>
          </a:xfrm>
          <a:prstGeom prst="rect">
            <a:avLst/>
          </a:prstGeom>
          <a:solidFill>
            <a:srgbClr val="009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7A796EE-A13B-EAAD-94B4-FF1FA75CB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18" y="6265032"/>
            <a:ext cx="821647" cy="34027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9F07A39-5948-583A-AFE8-DA6E4E8D83C6}"/>
              </a:ext>
            </a:extLst>
          </p:cNvPr>
          <p:cNvSpPr txBox="1"/>
          <p:nvPr/>
        </p:nvSpPr>
        <p:spPr>
          <a:xfrm>
            <a:off x="341681" y="212685"/>
            <a:ext cx="60979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s-CO"/>
            </a:defPPr>
            <a:lvl1pPr algn="just">
              <a:spcBef>
                <a:spcPct val="20000"/>
              </a:spcBef>
              <a:buFont typeface="Arial" panose="020B0604020202020204" pitchFamily="34" charset="0"/>
              <a:buNone/>
              <a:defRPr sz="2400" b="1">
                <a:solidFill>
                  <a:srgbClr val="0191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altLang="es-CO" dirty="0"/>
              <a:t>Ley de emprendimiento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A6384A02-3C66-F2FB-91C0-30A7B586C3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98" t="16143" r="15671" b="26410"/>
          <a:stretch/>
        </p:blipFill>
        <p:spPr>
          <a:xfrm>
            <a:off x="534390" y="5181228"/>
            <a:ext cx="2861953" cy="92813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BF20BF5-5FC3-71B0-3000-E8BB70AA89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98" t="16143" r="15671" b="26410"/>
          <a:stretch/>
        </p:blipFill>
        <p:spPr>
          <a:xfrm>
            <a:off x="534390" y="5181228"/>
            <a:ext cx="2861953" cy="92813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51AF815-4EAE-131A-A7D4-F7641C71F75D}"/>
              </a:ext>
            </a:extLst>
          </p:cNvPr>
          <p:cNvSpPr txBox="1"/>
          <p:nvPr/>
        </p:nvSpPr>
        <p:spPr>
          <a:xfrm>
            <a:off x="1367840" y="1184044"/>
            <a:ext cx="9691360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4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Objetivo </a:t>
            </a:r>
          </a:p>
          <a:p>
            <a:pPr algn="just"/>
            <a:endParaRPr lang="es-MX" sz="900" dirty="0">
              <a:solidFill>
                <a:srgbClr val="2021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24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MX" sz="2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romover el desarrollo de</a:t>
            </a:r>
            <a:r>
              <a:rPr lang="es-MX" sz="24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pequeños productores y microempresas.</a:t>
            </a:r>
            <a:endParaRPr lang="es-CO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DFBECD0-DA3C-AB87-216D-D6B87DF22515}"/>
              </a:ext>
            </a:extLst>
          </p:cNvPr>
          <p:cNvSpPr txBox="1"/>
          <p:nvPr/>
        </p:nvSpPr>
        <p:spPr>
          <a:xfrm>
            <a:off x="1612491" y="3650464"/>
            <a:ext cx="435324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s-MX" sz="20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s-MX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s-MX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educiendo cargas económicas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s-MX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s-MX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Facilitando la formalización y </a:t>
            </a:r>
          </a:p>
          <a:p>
            <a:pPr algn="just"/>
            <a:r>
              <a:rPr lang="es-MX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s-MX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desarrollo de </a:t>
            </a:r>
            <a:r>
              <a:rPr lang="es-MX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estas </a:t>
            </a:r>
            <a:r>
              <a:rPr lang="es-MX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empresas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53A6735-4A58-F5C4-40C5-AE663A41B0F8}"/>
              </a:ext>
            </a:extLst>
          </p:cNvPr>
          <p:cNvSpPr txBox="1"/>
          <p:nvPr/>
        </p:nvSpPr>
        <p:spPr>
          <a:xfrm>
            <a:off x="4183454" y="5655257"/>
            <a:ext cx="51005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i="0" dirty="0">
                <a:solidFill>
                  <a:srgbClr val="08080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Ley 2069 de 2020. Artículo 2. Parágrafo 2 </a:t>
            </a:r>
            <a:endParaRPr lang="es-CO" b="1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6EE09AB-99AF-B9D1-0C13-7E3AA3E54B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45" y="2456386"/>
            <a:ext cx="2111364" cy="946688"/>
          </a:xfrm>
          <a:prstGeom prst="rect">
            <a:avLst/>
          </a:prstGeom>
        </p:spPr>
      </p:pic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13B3E8BA-3BA7-1EAF-C8F0-62FAADB48B3D}"/>
              </a:ext>
            </a:extLst>
          </p:cNvPr>
          <p:cNvSpPr/>
          <p:nvPr/>
        </p:nvSpPr>
        <p:spPr>
          <a:xfrm>
            <a:off x="4508697" y="2774125"/>
            <a:ext cx="1600200" cy="533400"/>
          </a:xfrm>
          <a:prstGeom prst="rightArrow">
            <a:avLst/>
          </a:prstGeom>
          <a:solidFill>
            <a:schemeClr val="tx1">
              <a:lumMod val="75000"/>
            </a:schemeClr>
          </a:solidFill>
          <a:ln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0FCBC147-4EC9-5190-D8AB-A02577A28541}"/>
              </a:ext>
            </a:extLst>
          </p:cNvPr>
          <p:cNvSpPr/>
          <p:nvPr/>
        </p:nvSpPr>
        <p:spPr>
          <a:xfrm>
            <a:off x="4529534" y="2549460"/>
            <a:ext cx="1249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contribuye</a:t>
            </a:r>
            <a:endParaRPr lang="es-CO" dirty="0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4665E84E-AF15-FBC4-72B2-ABD57148D4FE}"/>
              </a:ext>
            </a:extLst>
          </p:cNvPr>
          <p:cNvSpPr/>
          <p:nvPr/>
        </p:nvSpPr>
        <p:spPr>
          <a:xfrm>
            <a:off x="4584751" y="3133867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  <a:endParaRPr lang="es-CO" dirty="0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3345F3D2-163B-0273-FE4A-C4A4FD3CB0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77">
            <a:off x="6129734" y="2456386"/>
            <a:ext cx="1155137" cy="1153436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21A97C16-1EC4-804D-20AF-DE5D2944F999}"/>
              </a:ext>
            </a:extLst>
          </p:cNvPr>
          <p:cNvSpPr/>
          <p:nvPr/>
        </p:nvSpPr>
        <p:spPr>
          <a:xfrm>
            <a:off x="5873200" y="4231147"/>
            <a:ext cx="231345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dando cumplimiento </a:t>
            </a:r>
          </a:p>
          <a:p>
            <a:pPr algn="ctr"/>
            <a:r>
              <a:rPr lang="es-MX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la normatividad </a:t>
            </a:r>
          </a:p>
          <a:p>
            <a:pPr algn="ctr"/>
            <a:r>
              <a:rPr lang="es-MX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sanitaria.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Abrir llave 28">
            <a:extLst>
              <a:ext uri="{FF2B5EF4-FFF2-40B4-BE49-F238E27FC236}">
                <a16:creationId xmlns:a16="http://schemas.microsoft.com/office/drawing/2014/main" id="{EE637DE0-AB28-A728-EABE-D549D8FF0C87}"/>
              </a:ext>
            </a:extLst>
          </p:cNvPr>
          <p:cNvSpPr/>
          <p:nvPr/>
        </p:nvSpPr>
        <p:spPr>
          <a:xfrm>
            <a:off x="5638800" y="3812957"/>
            <a:ext cx="457200" cy="1445680"/>
          </a:xfrm>
          <a:prstGeom prst="leftBrace">
            <a:avLst/>
          </a:prstGeom>
          <a:ln w="28575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E93CEF9C-4F78-8C42-0938-7CFBDAB269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21054" y="2575576"/>
            <a:ext cx="2120856" cy="2149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AB1CE46B-0F9A-A623-9D12-38F2C9FDF5DC}"/>
              </a:ext>
            </a:extLst>
          </p:cNvPr>
          <p:cNvSpPr/>
          <p:nvPr/>
        </p:nvSpPr>
        <p:spPr>
          <a:xfrm>
            <a:off x="1249023" y="1166896"/>
            <a:ext cx="9691360" cy="4420311"/>
          </a:xfrm>
          <a:prstGeom prst="rect">
            <a:avLst/>
          </a:prstGeom>
          <a:noFill/>
          <a:ln w="19050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666231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Personalizado 1">
      <a:dk1>
        <a:srgbClr val="004884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3303</TotalTime>
  <Words>3224</Words>
  <Application>Microsoft Office PowerPoint</Application>
  <PresentationFormat>Panorámica</PresentationFormat>
  <Paragraphs>500</Paragraphs>
  <Slides>55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55</vt:i4>
      </vt:variant>
    </vt:vector>
  </HeadingPairs>
  <TitlesOfParts>
    <vt:vector size="65" baseType="lpstr">
      <vt:lpstr>arial</vt:lpstr>
      <vt:lpstr>arial</vt:lpstr>
      <vt:lpstr>Arial Black</vt:lpstr>
      <vt:lpstr>Calibri</vt:lpstr>
      <vt:lpstr>Calibri Light</vt:lpstr>
      <vt:lpstr>Rockwell Nova Cond</vt:lpstr>
      <vt:lpstr>Times New Roman</vt:lpstr>
      <vt:lpstr>Wingdings</vt:lpstr>
      <vt:lpstr>Work Sans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Jennifer Stefany Mendoza Arias</dc:creator>
  <cp:lastModifiedBy>Oscar Orlando Zarrate Pacheco</cp:lastModifiedBy>
  <cp:revision>71</cp:revision>
  <dcterms:created xsi:type="dcterms:W3CDTF">2019-02-05T14:18:02Z</dcterms:created>
  <dcterms:modified xsi:type="dcterms:W3CDTF">2023-07-17T14:52:49Z</dcterms:modified>
</cp:coreProperties>
</file>